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74" r:id="rId6"/>
    <p:sldId id="275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59" autoAdjust="0"/>
  </p:normalViewPr>
  <p:slideViewPr>
    <p:cSldViewPr>
      <p:cViewPr varScale="1">
        <p:scale>
          <a:sx n="79" d="100"/>
          <a:sy n="79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80692597_pervoru-78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COVID-1</a:t>
            </a:r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9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: </a:t>
            </a:r>
            <a:endParaRPr lang="ru-RU" sz="4000" b="1" dirty="0" smtClean="0">
              <a:solidFill>
                <a:schemeClr val="bg1">
                  <a:lumMod val="8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ОБЩАЯ ИНФОРМАЦИЯ</a:t>
            </a:r>
            <a:endParaRPr lang="ru-RU" sz="4000" b="1" dirty="0" smtClean="0">
              <a:solidFill>
                <a:schemeClr val="bg1">
                  <a:lumMod val="8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689" y="2353250"/>
            <a:ext cx="18722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1049849" y="3361362"/>
            <a:ext cx="427887" cy="64370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688" y="4044815"/>
            <a:ext cx="201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Бессимптомные случаи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4630" y="2353250"/>
            <a:ext cx="292343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3472403" y="3401113"/>
            <a:ext cx="427887" cy="64370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00853" y="4149080"/>
            <a:ext cx="20162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Симптомные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случаи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FF0000"/>
                </a:solidFill>
              </a:rPr>
              <a:t>Лихорадка</a:t>
            </a:r>
            <a:r>
              <a:rPr lang="en-US" sz="1400" b="1" dirty="0" smtClean="0">
                <a:solidFill>
                  <a:srgbClr val="FF0000"/>
                </a:solidFill>
              </a:rPr>
              <a:t>– 99%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Слабость</a:t>
            </a:r>
            <a:r>
              <a:rPr lang="en-US" sz="1400" dirty="0" smtClean="0"/>
              <a:t>– 70%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Сухой кашель</a:t>
            </a:r>
            <a:r>
              <a:rPr lang="en-US" sz="1400" dirty="0" smtClean="0"/>
              <a:t>– 59%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Потеря аппетита</a:t>
            </a:r>
            <a:r>
              <a:rPr lang="en-US" sz="1400" dirty="0" smtClean="0"/>
              <a:t> – 40%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Боли в мышцах</a:t>
            </a:r>
            <a:r>
              <a:rPr lang="en-US" sz="1400" dirty="0" smtClean="0"/>
              <a:t>– 35%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Одышка</a:t>
            </a:r>
            <a:r>
              <a:rPr lang="en-US" sz="1400" dirty="0" smtClean="0"/>
              <a:t>– 31%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3424389" y="1668809"/>
            <a:ext cx="427887" cy="64370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64186" y="17141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Двухсторонние легочные инфильтраты (если есть пневмония)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219" y="559563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20% пациентов имеют лихорадку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&lt;37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градусов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815" y="4941168"/>
            <a:ext cx="2228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Менее частые симптомы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(частота не известна)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Головная боль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 в горле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Ринорея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Тошнота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Диарея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75951" y="2353249"/>
            <a:ext cx="2923434" cy="10318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6423724" y="3411059"/>
            <a:ext cx="427887" cy="64370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Осложненные случаи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6405084" y="1656055"/>
            <a:ext cx="427887" cy="64370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Острый респираторный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синдром (ОРДС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20-40% (медиана времени с начала развития симптомов – 8 дней)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12%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требуют ИВЛ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19" y="99479"/>
            <a:ext cx="2235016" cy="19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8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422" y="1459811"/>
            <a:ext cx="8072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Сердечно-сосудистые заболевания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Сахарный диабет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Артериальная гипертензия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ХОБЛ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Онкологические заболевания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Хроническая болезнь почек</a:t>
            </a:r>
          </a:p>
          <a:p>
            <a:pPr marL="285750" indent="-285750">
              <a:buFontTx/>
              <a:buChar char="-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&gt;*</a:t>
            </a:r>
          </a:p>
          <a:p>
            <a:pPr marL="285750" indent="-285750">
              <a:buFontTx/>
              <a:buChar char="-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Тяжелое течение может возникать у пациента любого возраста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Возраст старше 80 лет ассоциирован со значимым ухудшением прогноза!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0466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факторы риска тяжелого течения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8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ull Blood Count Profile (Haematology Profile) | Blood Tests in Lond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526066" cy="35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4884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Плохие признаки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анализах крови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483502"/>
            <a:ext cx="3888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Лимфопения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(наиболее частый маркер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АЛТ и АСТ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воспалительных маркеров (СРБ,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Прокалцьитонин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димера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протромбинового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времени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тропонина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КФК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 острого повреждения почек (ОПК)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974" y="573325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Результаты анализов крови могут варьировать и имитировать признаки бактериальной и вирусной инфекции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8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81" y="476672"/>
            <a:ext cx="3312368" cy="28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86" y="3573016"/>
            <a:ext cx="3241923" cy="28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33265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Радиологические признаки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(легкая и умеренно-тяжелая формы)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24" y="1547297"/>
            <a:ext cx="4608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Ограниченные легочные инфильтраты (чаще двухсторонние) по типу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матового стекла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МСКТ – золотой стандарт диагностики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Менее частые признаки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плевральный выпот, истончение плевры,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лимфаденопатия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(нужна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диф.диагностика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415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141" y="416708"/>
            <a:ext cx="3960440" cy="26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141" y="3651772"/>
            <a:ext cx="3960440" cy="25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3163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Радиологические признаки (тяжелая и критическая формы)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11" y="194361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Диффузные (разлитые) легочные инфильтраты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Легочные осложнения (ателектаз, коллапс легкого)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 обладает 95% чувствительностью и 25% специфичностью (в силу того, что есть много других причин для ОРДС)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2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ronavirus (COVID-19) testing: What you should know | UC Davis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688707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069" y="1196752"/>
            <a:ext cx="46799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Широта охвата диагностики зависит от локальной системы здравоохранения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Золотой стандарт – забор материала из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носоглотки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Забор из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ротоглотки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может быть выполнен дополнительно, но не строго обязателен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Мокрот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может быть использована для анализа при ее наличии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пациентов в тяжелом состоянии можно выполнять забор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бронхоальвеолярного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лаважа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Повторный анализ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нескольких респираторных очагов (носоглотки, ротоглотка, нижние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дых.пути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рекомендован при первичном отрицательном результате, но при наличии специфичных симптомов и КТ-картины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209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Забор биоматериала для тестирования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4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: Confirmed Cases Of Wuhan Coronavirus | 89.3 KP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0007"/>
            <a:ext cx="4953067" cy="37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26876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Декабрь 2019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первые случаи инфекции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г.Ухань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профинция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Хубей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Китай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672839" y="2348880"/>
            <a:ext cx="576064" cy="115212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8703" y="364502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Апрель 2020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1 млн случаев по всему миру. Более 70 тыс. смертей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3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ina coronavirus: The lessons learned from the Sars outbrea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27683"/>
            <a:ext cx="5151985" cy="43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796" y="692696"/>
            <a:ext cx="3491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2019-nCoV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общие черты с вирусом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SARS-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(причины эпидемии атипичной пневмонии в 2002-2003 году)</a:t>
            </a:r>
            <a:endParaRPr lang="en-US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690" y="3924350"/>
            <a:ext cx="3322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Оба вируса осуществляют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пенетрацию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(вход) в клетку за счет активации рецептора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ангиотензин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-превращающего фермента (АПФ)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1144" y="476670"/>
            <a:ext cx="252028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6072" y="622137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Пути передачи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Воздушно-капельный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Контактный</a:t>
            </a:r>
            <a:endParaRPr lang="ru-RU" sz="1600" dirty="0"/>
          </a:p>
        </p:txBody>
      </p:sp>
      <p:pic>
        <p:nvPicPr>
          <p:cNvPr id="3074" name="Picture 2" descr="7 myths about cough | Health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813" y="476670"/>
            <a:ext cx="2162825" cy="14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верх 6"/>
          <p:cNvSpPr/>
          <p:nvPr/>
        </p:nvSpPr>
        <p:spPr>
          <a:xfrm rot="5400000">
            <a:off x="2902959" y="800987"/>
            <a:ext cx="432048" cy="719519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Why We Say Gesundheit When Someone Sneez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8910"/>
            <a:ext cx="1900223" cy="17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построить непростой разговор с руководством | ПСИХОМЕДИ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363" y="2378519"/>
            <a:ext cx="2073900" cy="13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4243" y="21938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6287" y="2251493"/>
            <a:ext cx="110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Чихание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272" y="38962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Разговор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5639598" y="2294335"/>
            <a:ext cx="360040" cy="478961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6225" y="5011007"/>
            <a:ext cx="294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Оптимальная дистанция – 1,5-2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1191184" y="2068517"/>
            <a:ext cx="432048" cy="719519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ow long does coronavirus live on different surfaces? | US new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77" y="2974640"/>
            <a:ext cx="249774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560" y="4869160"/>
            <a:ext cx="19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Инфицированные поверхности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0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Общие правила профилактики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24" y="900876"/>
            <a:ext cx="4539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Тщательное мытье рук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Повторное мытье рук при контакте с новыми поверхностями за пределами дома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респираторной гигиены (чихание, кашель)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Избегание касаний лица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Избегание толпы и близких контактов (социальная дистанция – 1,5-2 м)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Мытье и обработка поверхностей с которыми осуществляется частный контакт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Kitchen Cleaning: Bust Dirt &amp; Germs, Natually! | Vitacost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Kitchen Cleaning: Bust Dirt &amp; Germs, Natually! | Vitacost Bl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Kitchen Cleaning: Bust Dirt &amp; Germs, Natually! | Vitacost Blo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Kitchen Cleaning: Bust Dirt &amp; Germs, Natually! | Vitacost Blo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Kitchen Cleaning: Bust Dirt &amp; Germs, Natually! | Vitacost Blo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479" y="3717032"/>
            <a:ext cx="3167236" cy="20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 descr="Чтобы никого не заразить, нужно правильно чихать и кашлять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546" y="1226493"/>
            <a:ext cx="3732146" cy="19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1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250" y="205830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Medical equipment 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984536">
            <a:off x="2022056" y="715963"/>
            <a:ext cx="504056" cy="91078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06686">
            <a:off x="6133292" y="737302"/>
            <a:ext cx="504056" cy="91078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65797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немедиков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8" y="2488971"/>
            <a:ext cx="33843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Медицинская маска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рекомендована в случае необходимости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контакта с лицом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которого подтвержден или предполагается диагноз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либо при наличии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респираторных симптомов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остальных случаях ношение маски может быть излишне и создавать дополнительную финансовую токсичность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5320" y="1657974"/>
            <a:ext cx="275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медиков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4643" y="2276872"/>
            <a:ext cx="29258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Медицинская маска или респиратор типа №95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(предпочтительно)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Медицинский защитный костюм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Защитные очки (обязательно)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17412" name="Picture 4" descr="Prestige Medical Visitor Safety Glasses - Protective Eyewea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99" y="2794358"/>
            <a:ext cx="1007063" cy="15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Защитит ли медицинская маска от короновируса и грип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18" y="1287174"/>
            <a:ext cx="2497395" cy="16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25489" y="4862194"/>
            <a:ext cx="38884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Респираторы крайне рекомендованы при выполнении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aerosol-generating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procegures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интубация трахеи, забор бронхоальвеолярного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лаважа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бронхоскопия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14" y="1216767"/>
            <a:ext cx="5235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данные о существовании иммунных антител после перенесенной инфекции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Защитная роль этих антител в стадии изучения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Проводятся доклинические исследования взаимодействий по типу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донор-реципиент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(плазма, В-клетки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с целью лечения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Antibody structure Human antibodies are composed of f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66557"/>
            <a:ext cx="3579908" cy="32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4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fographic: COVID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64" y="764704"/>
            <a:ext cx="4496272" cy="44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79712" y="3861048"/>
            <a:ext cx="279242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75123" y="932740"/>
            <a:ext cx="3707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Инкубационный период (ИП)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2-14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дней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Медиана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4-5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(Guan et al, Lauer et al.)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Высокий риск заражения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контагиозности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 течение ИП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7544" y="5553356"/>
            <a:ext cx="4304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Инкубационный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время от начала развития инфекции до появления первых клинических симптомов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8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ymptoms of Coronavirus | 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75" y="1103218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936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835" y="539857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Легкая форма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без пневмонии и с легкой пневмонией</a:t>
            </a:r>
            <a:r>
              <a:rPr lang="en-US" dirty="0" smtClean="0"/>
              <a:t>) – 81%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Тяжелая форма</a:t>
            </a:r>
            <a:r>
              <a:rPr lang="en-US" dirty="0" smtClean="0"/>
              <a:t> (</a:t>
            </a:r>
            <a:r>
              <a:rPr lang="ru-RU" dirty="0" smtClean="0"/>
              <a:t>тяжелая пневмония</a:t>
            </a:r>
            <a:r>
              <a:rPr lang="en-US" dirty="0" smtClean="0"/>
              <a:t>) – 14%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/>
              <a:t>Критическая форма </a:t>
            </a:r>
            <a:r>
              <a:rPr lang="en-US" dirty="0" smtClean="0"/>
              <a:t>(</a:t>
            </a:r>
            <a:r>
              <a:rPr lang="ru-RU" dirty="0" smtClean="0"/>
              <a:t>дыхательная недостаточность, сепсис, септический шок</a:t>
            </a:r>
            <a:r>
              <a:rPr lang="en-US" dirty="0" smtClean="0"/>
              <a:t>) – 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1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680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43</cp:revision>
  <dcterms:modified xsi:type="dcterms:W3CDTF">2020-04-14T12:45:36Z</dcterms:modified>
</cp:coreProperties>
</file>