
<file path=[Content_Types].xml><?xml version="1.0" encoding="utf-8"?>
<Types xmlns="http://schemas.openxmlformats.org/package/2006/content-types">
  <Default Extension="png" ContentType="image/png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91" r:id="rId1"/>
  </p:sldMasterIdLst>
  <p:notesMasterIdLst>
    <p:notesMasterId r:id="rId28"/>
  </p:notesMasterIdLst>
  <p:sldIdLst>
    <p:sldId id="281" r:id="rId2"/>
    <p:sldId id="271" r:id="rId3"/>
    <p:sldId id="290" r:id="rId4"/>
    <p:sldId id="295" r:id="rId5"/>
    <p:sldId id="296" r:id="rId6"/>
    <p:sldId id="320" r:id="rId7"/>
    <p:sldId id="299" r:id="rId8"/>
    <p:sldId id="319" r:id="rId9"/>
    <p:sldId id="332" r:id="rId10"/>
    <p:sldId id="329" r:id="rId11"/>
    <p:sldId id="288" r:id="rId12"/>
    <p:sldId id="321" r:id="rId13"/>
    <p:sldId id="322" r:id="rId14"/>
    <p:sldId id="291" r:id="rId15"/>
    <p:sldId id="298" r:id="rId16"/>
    <p:sldId id="323" r:id="rId17"/>
    <p:sldId id="289" r:id="rId18"/>
    <p:sldId id="324" r:id="rId19"/>
    <p:sldId id="333" r:id="rId20"/>
    <p:sldId id="330" r:id="rId21"/>
    <p:sldId id="334" r:id="rId22"/>
    <p:sldId id="328" r:id="rId23"/>
    <p:sldId id="331" r:id="rId24"/>
    <p:sldId id="335" r:id="rId25"/>
    <p:sldId id="336" r:id="rId26"/>
    <p:sldId id="314" r:id="rId27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11D1004-767C-4373-A32C-3EBFCDC61B98}">
          <p14:sldIdLst>
            <p14:sldId id="281"/>
            <p14:sldId id="271"/>
            <p14:sldId id="290"/>
            <p14:sldId id="295"/>
            <p14:sldId id="296"/>
            <p14:sldId id="320"/>
            <p14:sldId id="299"/>
            <p14:sldId id="319"/>
            <p14:sldId id="332"/>
            <p14:sldId id="329"/>
            <p14:sldId id="288"/>
            <p14:sldId id="321"/>
            <p14:sldId id="322"/>
            <p14:sldId id="291"/>
            <p14:sldId id="298"/>
            <p14:sldId id="323"/>
            <p14:sldId id="289"/>
            <p14:sldId id="324"/>
            <p14:sldId id="333"/>
            <p14:sldId id="330"/>
            <p14:sldId id="334"/>
            <p14:sldId id="328"/>
          </p14:sldIdLst>
        </p14:section>
        <p14:section name="Раздел без заголовка" id="{A72B93CC-4154-44F1-B0A6-902D0B0B14B1}">
          <p14:sldIdLst>
            <p14:sldId id="331"/>
            <p14:sldId id="335"/>
            <p14:sldId id="336"/>
            <p14:sldId id="314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9999"/>
    <a:srgbClr val="008000"/>
    <a:srgbClr val="FFFF00"/>
    <a:srgbClr val="006600"/>
    <a:srgbClr val="00CC00"/>
    <a:srgbClr val="4274B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94872" autoAdjust="0"/>
  </p:normalViewPr>
  <p:slideViewPr>
    <p:cSldViewPr>
      <p:cViewPr varScale="1">
        <p:scale>
          <a:sx n="97" d="100"/>
          <a:sy n="97" d="100"/>
        </p:scale>
        <p:origin x="-11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214199919925233E-2"/>
          <c:y val="4.9402649774934033E-2"/>
          <c:w val="0.88072893840703825"/>
          <c:h val="0.6962454435766111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CCFF"/>
            </a:solidFill>
            <a:ln w="27542"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16567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17655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12498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2016 год
(факт)</c:v>
                </c:pt>
                <c:pt idx="1">
                  <c:v>2017 год
(факт)</c:v>
                </c:pt>
                <c:pt idx="2">
                  <c:v>2018 год
(план)</c:v>
                </c:pt>
                <c:pt idx="3">
                  <c:v>2019 год
(план)</c:v>
                </c:pt>
                <c:pt idx="4">
                  <c:v>2020 год
(план)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0"/>
        <c:gapDepth val="80"/>
        <c:shape val="box"/>
        <c:axId val="36201600"/>
        <c:axId val="36203520"/>
        <c:axId val="0"/>
      </c:bar3DChart>
      <c:catAx>
        <c:axId val="36201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 anchor="ctr" anchorCtr="1"/>
          <a:lstStyle/>
          <a:p>
            <a:pPr>
              <a:defRPr sz="963" i="1">
                <a:solidFill>
                  <a:schemeClr val="tx1"/>
                </a:solidFill>
              </a:defRPr>
            </a:pPr>
            <a:endParaRPr lang="ru-RU"/>
          </a:p>
        </c:txPr>
        <c:crossAx val="36203520"/>
        <c:crosses val="autoZero"/>
        <c:auto val="1"/>
        <c:lblAlgn val="ctr"/>
        <c:lblOffset val="100"/>
        <c:noMultiLvlLbl val="0"/>
      </c:catAx>
      <c:valAx>
        <c:axId val="36203520"/>
        <c:scaling>
          <c:orientation val="minMax"/>
          <c:max val="4"/>
          <c:min val="0"/>
        </c:scaling>
        <c:delete val="1"/>
        <c:axPos val="l"/>
        <c:majorGridlines/>
        <c:numFmt formatCode="@" sourceLinked="0"/>
        <c:majorTickMark val="out"/>
        <c:minorTickMark val="none"/>
        <c:tickLblPos val="nextTo"/>
        <c:crossAx val="36201600"/>
        <c:crosses val="autoZero"/>
        <c:crossBetween val="between"/>
        <c:majorUnit val="1"/>
      </c:valAx>
      <c:spPr>
        <a:noFill/>
        <a:ln w="27542">
          <a:noFill/>
        </a:ln>
      </c:spPr>
    </c:plotArea>
    <c:plotVisOnly val="1"/>
    <c:dispBlanksAs val="gap"/>
    <c:showDLblsOverMax val="0"/>
  </c:chart>
  <c:txPr>
    <a:bodyPr/>
    <a:lstStyle/>
    <a:p>
      <a:pPr>
        <a:defRPr sz="2137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7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01587301587302"/>
          <c:y val="0.33812949640288076"/>
          <c:w val="0.54285714285714259"/>
          <c:h val="0.3261390887290168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0066CC"/>
            </a:solidFill>
            <a:ln w="12601">
              <a:solidFill>
                <a:schemeClr val="tx1"/>
              </a:solidFill>
              <a:prstDash val="solid"/>
            </a:ln>
          </c:spPr>
          <c:dPt>
            <c:idx val="0"/>
            <c:bubble3D val="0"/>
            <c:spPr>
              <a:solidFill>
                <a:srgbClr val="3366FF"/>
              </a:solidFill>
              <a:ln w="12601">
                <a:solidFill>
                  <a:schemeClr val="tx1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 w="12601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63,5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36,5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202">
                <a:noFill/>
              </a:ln>
            </c:spPr>
            <c:txPr>
              <a:bodyPr/>
              <a:lstStyle/>
              <a:p>
                <a:pPr>
                  <a:defRPr sz="1786" b="1" i="0" u="none" strike="noStrike" baseline="0">
                    <a:solidFill>
                      <a:schemeClr val="tx1"/>
                    </a:solidFill>
                    <a:latin typeface="Corbel"/>
                    <a:ea typeface="Corbel"/>
                    <a:cs typeface="Corbel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Sheet1!$B$1:$C$1</c:f>
              <c:numCache>
                <c:formatCode>General</c:formatCode>
                <c:ptCount val="2"/>
              </c:numCache>
            </c:numRef>
          </c:cat>
          <c:val>
            <c:numRef>
              <c:f>Sheet1!$B$2:$C$2</c:f>
              <c:numCache>
                <c:formatCode>0.00%</c:formatCode>
                <c:ptCount val="2"/>
                <c:pt idx="0">
                  <c:v>0.70700000000000063</c:v>
                </c:pt>
                <c:pt idx="1">
                  <c:v>0.29300000000000032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202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786" b="1" i="0" u="none" strike="noStrike" baseline="0">
          <a:solidFill>
            <a:schemeClr val="tx1"/>
          </a:solidFill>
          <a:latin typeface="Corbel"/>
          <a:ea typeface="Corbel"/>
          <a:cs typeface="Corbel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9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1180231932254324E-3"/>
          <c:y val="3.0408498672561441E-3"/>
          <c:w val="0.61389058398950591"/>
          <c:h val="0.9218750000000035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explosion val="19"/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-0.1574436515748048"/>
                  <c:y val="5.830487204724409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160540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279685,9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Налоговые и неналоговые доходы</c:v>
                </c:pt>
                <c:pt idx="1">
                  <c:v>Безвозмездные поступления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65022.2</c:v>
                </c:pt>
                <c:pt idx="1">
                  <c:v>224278.1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198533584111701"/>
          <c:y val="0.24272071886210744"/>
          <c:w val="0.41396103896103875"/>
          <c:h val="0.77039274924471302"/>
        </c:manualLayout>
      </c:layout>
      <c:pieChart>
        <c:varyColors val="1"/>
        <c:ser>
          <c:idx val="0"/>
          <c:order val="0"/>
          <c:spPr>
            <a:solidFill>
              <a:srgbClr val="9999FF"/>
            </a:solidFill>
            <a:ln w="1692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explosion val="0"/>
            <c:spPr>
              <a:solidFill>
                <a:srgbClr val="0000FF"/>
              </a:solidFill>
              <a:ln w="33840">
                <a:noFill/>
              </a:ln>
            </c:spPr>
          </c:dPt>
          <c:dPt>
            <c:idx val="1"/>
            <c:bubble3D val="0"/>
            <c:explosion val="71"/>
            <c:spPr>
              <a:solidFill>
                <a:srgbClr val="FF0000"/>
              </a:solidFill>
              <a:ln w="33840">
                <a:noFill/>
              </a:ln>
            </c:spPr>
          </c:dPt>
          <c:dPt>
            <c:idx val="2"/>
            <c:bubble3D val="0"/>
            <c:explosion val="71"/>
            <c:spPr>
              <a:solidFill>
                <a:srgbClr val="00FF00"/>
              </a:solidFill>
              <a:ln w="33840">
                <a:noFill/>
              </a:ln>
            </c:spPr>
          </c:dPt>
          <c:dPt>
            <c:idx val="3"/>
            <c:bubble3D val="0"/>
            <c:explosion val="71"/>
            <c:spPr>
              <a:solidFill>
                <a:srgbClr val="CC99FF"/>
              </a:solidFill>
              <a:ln w="33840">
                <a:noFill/>
              </a:ln>
            </c:spPr>
          </c:dPt>
          <c:dPt>
            <c:idx val="4"/>
            <c:bubble3D val="0"/>
            <c:spPr>
              <a:solidFill>
                <a:srgbClr val="660066"/>
              </a:solidFill>
              <a:ln w="1692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tx>
                <c:rich>
                  <a:bodyPr/>
                  <a:lstStyle/>
                  <a:p>
                    <a:pPr>
                      <a:defRPr sz="1332" b="0" i="0" u="none" strike="noStrike" baseline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70,7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 w="3384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pPr>
                      <a:defRPr sz="1332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 dirty="0" smtClean="0"/>
                      <a:t>5,4</a:t>
                    </a:r>
                    <a:endParaRPr lang="en-US" dirty="0"/>
                  </a:p>
                </c:rich>
              </c:tx>
              <c:spPr>
                <a:noFill/>
                <a:ln w="3384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8600975485351777E-2"/>
                  <c:y val="4.2530688030808769E-2"/>
                </c:manualLayout>
              </c:layout>
              <c:tx>
                <c:rich>
                  <a:bodyPr/>
                  <a:lstStyle/>
                  <a:p>
                    <a:pPr>
                      <a:defRPr sz="1332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 dirty="0" smtClean="0"/>
                      <a:t>6,6</a:t>
                    </a:r>
                    <a:endParaRPr lang="en-US" dirty="0" smtClean="0"/>
                  </a:p>
                </c:rich>
              </c:tx>
              <c:spPr>
                <a:noFill/>
                <a:ln w="3384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pPr>
                      <a:defRPr sz="1332" b="0" i="0" u="none" strike="noStrike" baseline="0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 dirty="0" smtClean="0"/>
                      <a:t>9,8</a:t>
                    </a:r>
                    <a:endParaRPr lang="en-US" dirty="0"/>
                  </a:p>
                </c:rich>
              </c:tx>
              <c:spPr>
                <a:noFill/>
                <a:ln w="3384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9034460773374989E-2"/>
                  <c:y val="7.8318146912858599E-2"/>
                </c:manualLayout>
              </c:layout>
              <c:tx>
                <c:rich>
                  <a:bodyPr/>
                  <a:lstStyle/>
                  <a:p>
                    <a:pPr>
                      <a:defRPr sz="1332" b="0" i="0" u="none" strike="noStrike" baseline="0">
                        <a:solidFill>
                          <a:schemeClr val="bg1"/>
                        </a:solidFill>
                        <a:latin typeface="Calibri"/>
                        <a:ea typeface="Calibri"/>
                        <a:cs typeface="Calibri"/>
                      </a:defRPr>
                    </a:pPr>
                    <a:r>
                      <a:rPr lang="ru-RU" dirty="0" smtClean="0">
                        <a:solidFill>
                          <a:schemeClr val="bg1"/>
                        </a:solidFill>
                      </a:rPr>
                      <a:t>7,5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pPr>
                <a:noFill/>
                <a:ln w="33840">
                  <a:noFill/>
                </a:ln>
              </c:spPr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%" sourceLinked="0"/>
            <c:spPr>
              <a:noFill/>
              <a:ln w="33840">
                <a:noFill/>
              </a:ln>
            </c:spPr>
            <c:txPr>
              <a:bodyPr/>
              <a:lstStyle/>
              <a:p>
                <a:pPr>
                  <a:defRPr sz="1332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Лист1!$A$3:$A$7</c:f>
              <c:strCache>
                <c:ptCount val="5"/>
                <c:pt idx="0">
                  <c:v>Налог на доходы 
физических лиц</c:v>
                </c:pt>
                <c:pt idx="1">
                  <c:v>Акцизы</c:v>
                </c:pt>
                <c:pt idx="2">
                  <c:v>ЕНВД, ЕСХН</c:v>
                </c:pt>
                <c:pt idx="3">
                  <c:v>Доходы от аренды имущественных активов</c:v>
                </c:pt>
                <c:pt idx="4">
                  <c:v>Другие налоговые и неналоговые доходы</c:v>
                </c:pt>
              </c:strCache>
            </c:strRef>
          </c:cat>
          <c:val>
            <c:numRef>
              <c:f>Лист1!$B$3:$B$7</c:f>
              <c:numCache>
                <c:formatCode>General</c:formatCode>
                <c:ptCount val="5"/>
                <c:pt idx="0">
                  <c:v>44907</c:v>
                </c:pt>
                <c:pt idx="1">
                  <c:v>4192.6000000000004</c:v>
                </c:pt>
                <c:pt idx="2">
                  <c:v>7745.8</c:v>
                </c:pt>
                <c:pt idx="3">
                  <c:v>3700.4</c:v>
                </c:pt>
                <c:pt idx="4">
                  <c:v>4476.4000000000005</c:v>
                </c:pt>
              </c:numCache>
            </c:numRef>
          </c:val>
        </c:ser>
        <c:ser>
          <c:idx val="1"/>
          <c:order val="1"/>
          <c:spPr>
            <a:solidFill>
              <a:srgbClr val="993366"/>
            </a:solidFill>
            <a:ln w="1692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/>
          </c:dPt>
          <c:dPt>
            <c:idx val="1"/>
            <c:bubble3D val="0"/>
            <c:spPr/>
          </c:dPt>
          <c:dPt>
            <c:idx val="2"/>
            <c:bubble3D val="0"/>
            <c:spPr/>
          </c:dPt>
          <c:dPt>
            <c:idx val="3"/>
            <c:bubble3D val="0"/>
            <c:spPr/>
          </c:dPt>
          <c:dPt>
            <c:idx val="4"/>
            <c:bubble3D val="0"/>
            <c:spPr>
              <a:solidFill>
                <a:srgbClr val="660066"/>
              </a:solidFill>
              <a:ln w="16920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33840">
                <a:noFill/>
              </a:ln>
            </c:spPr>
            <c:txPr>
              <a:bodyPr/>
              <a:lstStyle/>
              <a:p>
                <a:pPr>
                  <a:defRPr sz="1332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Лист1!$A$3:$A$7</c:f>
              <c:strCache>
                <c:ptCount val="5"/>
                <c:pt idx="0">
                  <c:v>Налог на доходы 
физических лиц</c:v>
                </c:pt>
                <c:pt idx="1">
                  <c:v>Акцизы</c:v>
                </c:pt>
                <c:pt idx="2">
                  <c:v>ЕНВД, ЕСХН</c:v>
                </c:pt>
                <c:pt idx="3">
                  <c:v>Доходы от аренды имущественных активов</c:v>
                </c:pt>
                <c:pt idx="4">
                  <c:v>Другие налоговые и неналоговые доходы</c:v>
                </c:pt>
              </c:strCache>
            </c:strRef>
          </c:cat>
          <c:val>
            <c:numRef>
              <c:f>Лист1!$C$3:$C$7</c:f>
              <c:numCache>
                <c:formatCode>0.0</c:formatCode>
                <c:ptCount val="5"/>
                <c:pt idx="0">
                  <c:v>70.7</c:v>
                </c:pt>
                <c:pt idx="1">
                  <c:v>7.3</c:v>
                </c:pt>
                <c:pt idx="2">
                  <c:v>13</c:v>
                </c:pt>
                <c:pt idx="3">
                  <c:v>3.7</c:v>
                </c:pt>
                <c:pt idx="4">
                  <c:v>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 w="33840">
          <a:noFill/>
        </a:ln>
      </c:spPr>
    </c:plotArea>
    <c:legend>
      <c:legendPos val="r"/>
      <c:layout>
        <c:manualLayout>
          <c:xMode val="edge"/>
          <c:yMode val="edge"/>
          <c:x val="0.66268258544455461"/>
          <c:y val="0.21693511595638382"/>
          <c:w val="0.32922031304791655"/>
          <c:h val="0.51864204747332365"/>
        </c:manualLayout>
      </c:layout>
      <c:overlay val="0"/>
      <c:txPr>
        <a:bodyPr/>
        <a:lstStyle/>
        <a:p>
          <a:pPr>
            <a:defRPr sz="1226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332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20"/>
      <c:rAngAx val="0"/>
      <c:perspective val="30"/>
    </c:view3D>
    <c:floor>
      <c:thickness val="0"/>
    </c:floor>
    <c:sideWall>
      <c:thickness val="0"/>
      <c:spPr>
        <a:noFill/>
        <a:ln w="33463">
          <a:noFill/>
        </a:ln>
      </c:spPr>
    </c:sideWall>
    <c:backWall>
      <c:thickness val="0"/>
      <c:spPr>
        <a:noFill/>
        <a:ln w="33463">
          <a:noFill/>
        </a:ln>
      </c:spPr>
    </c:backWall>
    <c:plotArea>
      <c:layout>
        <c:manualLayout>
          <c:layoutTarget val="inner"/>
          <c:xMode val="edge"/>
          <c:yMode val="edge"/>
          <c:x val="0.13559322033898305"/>
          <c:y val="0.25815217391304551"/>
          <c:w val="0.38135593220338981"/>
          <c:h val="0.48913043478260881"/>
        </c:manualLayout>
      </c:layout>
      <c:pie3DChart>
        <c:varyColors val="1"/>
        <c:ser>
          <c:idx val="0"/>
          <c:order val="0"/>
          <c:tx>
            <c:strRef>
              <c:f>мун.район!$A$25</c:f>
              <c:strCache>
                <c:ptCount val="1"/>
                <c:pt idx="0">
                  <c:v>Дотации из обл.б-та</c:v>
                </c:pt>
              </c:strCache>
            </c:strRef>
          </c:tx>
          <c:spPr>
            <a:solidFill>
              <a:srgbClr val="9999FF"/>
            </a:solidFill>
            <a:ln w="16731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 w="38100"/>
              <a:bevelB w="19050"/>
              <a:contourClr>
                <a:srgbClr val="000000"/>
              </a:contourClr>
            </a:sp3d>
          </c:spPr>
          <c:explosion val="3"/>
          <c:dPt>
            <c:idx val="1"/>
            <c:bubble3D val="0"/>
            <c:spPr>
              <a:solidFill>
                <a:srgbClr val="993366"/>
              </a:solidFill>
              <a:ln w="16731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 w="38100"/>
                <a:bevelB w="19050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FFFFCC"/>
              </a:solidFill>
              <a:ln w="16731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 w="38100"/>
                <a:bevelB w="19050"/>
                <a:contourClr>
                  <a:srgbClr val="000000"/>
                </a:contourClr>
              </a:sp3d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14,0</a:t>
                    </a:r>
                    <a:endParaRPr lang="en-US" dirty="0" smtClean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86,0</a:t>
                    </a:r>
                    <a:endParaRPr lang="en-US" dirty="0" smtClean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33463">
                <a:noFill/>
              </a:ln>
            </c:spPr>
            <c:txPr>
              <a:bodyPr/>
              <a:lstStyle/>
              <a:p>
                <a:pPr>
                  <a:defRPr sz="1284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мун.район!$A$25:$A$27</c:f>
              <c:strCache>
                <c:ptCount val="3"/>
                <c:pt idx="0">
                  <c:v>Дотации из обл.б-та</c:v>
                </c:pt>
                <c:pt idx="1">
                  <c:v>Субвенции,субсидии</c:v>
                </c:pt>
                <c:pt idx="2">
                  <c:v>Прочие безвозмездные от субъекта</c:v>
                </c:pt>
              </c:strCache>
            </c:strRef>
          </c:cat>
          <c:val>
            <c:numRef>
              <c:f>мун.район!$C$25:$C$27</c:f>
              <c:numCache>
                <c:formatCode>0.0</c:formatCode>
                <c:ptCount val="3"/>
                <c:pt idx="0">
                  <c:v>44642</c:v>
                </c:pt>
                <c:pt idx="1">
                  <c:v>172134.2</c:v>
                </c:pt>
                <c:pt idx="2">
                  <c:v>7031.9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04237288135597"/>
          <c:y val="0.34782608695652367"/>
          <c:w val="0.31483207198433427"/>
          <c:h val="0.26336665018597338"/>
        </c:manualLayout>
      </c:layout>
      <c:overlay val="0"/>
      <c:spPr>
        <a:solidFill>
          <a:srgbClr val="FFFFFF"/>
        </a:solidFill>
        <a:ln w="4183">
          <a:solidFill>
            <a:srgbClr val="000000"/>
          </a:solidFill>
          <a:prstDash val="solid"/>
        </a:ln>
      </c:spPr>
      <c:txPr>
        <a:bodyPr/>
        <a:lstStyle/>
        <a:p>
          <a:pPr>
            <a:defRPr sz="1179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284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04907975460141"/>
          <c:y val="0.2593582887700554"/>
          <c:w val="0.33742331288343785"/>
          <c:h val="0.58823529411764319"/>
        </c:manualLayout>
      </c:layout>
      <c:pieChart>
        <c:varyColors val="1"/>
        <c:ser>
          <c:idx val="0"/>
          <c:order val="0"/>
          <c:tx>
            <c:v>Структура расходов бюджета муниципального района за 2015 год</c:v>
          </c:tx>
          <c:spPr>
            <a:solidFill>
              <a:srgbClr val="9999FF"/>
            </a:solidFill>
            <a:ln w="13053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993366"/>
              </a:solidFill>
              <a:ln w="13053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3053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3053">
                <a:solidFill>
                  <a:srgbClr val="000000"/>
                </a:solidFill>
                <a:prstDash val="solid"/>
              </a:ln>
            </c:spPr>
          </c:dPt>
          <c:dPt>
            <c:idx val="4"/>
            <c:bubble3D val="0"/>
            <c:spPr>
              <a:solidFill>
                <a:srgbClr val="660066"/>
              </a:solidFill>
              <a:ln w="13053">
                <a:solidFill>
                  <a:srgbClr val="000000"/>
                </a:solidFill>
                <a:prstDash val="solid"/>
              </a:ln>
            </c:spPr>
          </c:dPt>
          <c:dPt>
            <c:idx val="5"/>
            <c:bubble3D val="0"/>
            <c:spPr>
              <a:solidFill>
                <a:srgbClr val="FF8080"/>
              </a:solidFill>
              <a:ln w="13053">
                <a:solidFill>
                  <a:srgbClr val="000000"/>
                </a:solidFill>
                <a:prstDash val="solid"/>
              </a:ln>
            </c:spPr>
          </c:dPt>
          <c:dPt>
            <c:idx val="6"/>
            <c:bubble3D val="0"/>
            <c:spPr>
              <a:solidFill>
                <a:srgbClr val="0066CC"/>
              </a:solidFill>
              <a:ln w="13053">
                <a:solidFill>
                  <a:srgbClr val="000000"/>
                </a:solidFill>
                <a:prstDash val="solid"/>
              </a:ln>
            </c:spPr>
          </c:dPt>
          <c:dPt>
            <c:idx val="7"/>
            <c:bubble3D val="0"/>
            <c:spPr>
              <a:solidFill>
                <a:srgbClr val="CCCCFF"/>
              </a:solidFill>
              <a:ln w="13053">
                <a:solidFill>
                  <a:srgbClr val="000000"/>
                </a:solidFill>
                <a:prstDash val="solid"/>
              </a:ln>
            </c:spPr>
          </c:dPt>
          <c:dPt>
            <c:idx val="8"/>
            <c:bubble3D val="0"/>
            <c:spPr>
              <a:solidFill>
                <a:srgbClr val="000080"/>
              </a:solidFill>
              <a:ln w="13053">
                <a:solidFill>
                  <a:srgbClr val="000000"/>
                </a:solidFill>
                <a:prstDash val="solid"/>
              </a:ln>
            </c:spPr>
          </c:dPt>
          <c:dPt>
            <c:idx val="9"/>
            <c:bubble3D val="0"/>
            <c:spPr>
              <a:solidFill>
                <a:srgbClr val="FF00FF"/>
              </a:solidFill>
              <a:ln w="13053">
                <a:solidFill>
                  <a:srgbClr val="000000"/>
                </a:solidFill>
                <a:prstDash val="solid"/>
              </a:ln>
            </c:spPr>
          </c:dPt>
          <c:dPt>
            <c:idx val="10"/>
            <c:bubble3D val="0"/>
            <c:spPr>
              <a:solidFill>
                <a:srgbClr val="FFFF00"/>
              </a:solidFill>
              <a:ln w="13053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10,9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7408261035320186E-2"/>
                  <c:y val="-1.5616094993471856E-2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 smtClean="0"/>
                      <a:t>4,4</a:t>
                    </a:r>
                    <a:r>
                      <a:rPr lang="en-US" baseline="0" dirty="0" smtClean="0"/>
                      <a:t> 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 smtClean="0"/>
                      <a:t>0,</a:t>
                    </a:r>
                    <a:r>
                      <a:rPr lang="ru-RU" dirty="0" smtClean="0"/>
                      <a:t>5</a:t>
                    </a:r>
                    <a:r>
                      <a:rPr lang="en-US" dirty="0" smtClean="0"/>
                      <a:t> 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pPr>
                      <a:defRPr sz="976" b="0" i="0" u="none" strike="noStrike" baseline="0">
                        <a:solidFill>
                          <a:schemeClr val="bg1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baseline="0" dirty="0" smtClean="0"/>
                      <a:t>3,1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numFmt formatCode="0%" sourceLinked="0"/>
              <c:spPr>
                <a:noFill/>
                <a:ln w="26106">
                  <a:noFill/>
                </a:ln>
              </c:sp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ru-RU" dirty="0" smtClean="0"/>
                      <a:t>66,9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tx>
                <c:rich>
                  <a:bodyPr/>
                  <a:lstStyle/>
                  <a:p>
                    <a:r>
                      <a:rPr lang="ru-RU" dirty="0" smtClean="0"/>
                      <a:t>5,3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tx>
                <c:rich>
                  <a:bodyPr/>
                  <a:lstStyle/>
                  <a:p>
                    <a:pPr>
                      <a:defRPr sz="976" b="0" i="0" u="none" strike="noStrike" baseline="0">
                        <a:solidFill>
                          <a:schemeClr val="bg1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ru-RU" baseline="0" dirty="0" smtClean="0"/>
                      <a:t>8,4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numFmt formatCode="0%" sourceLinked="0"/>
              <c:spPr>
                <a:noFill/>
                <a:ln w="26106">
                  <a:noFill/>
                </a:ln>
              </c:spPr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 w="26106">
                <a:noFill/>
              </a:ln>
            </c:spPr>
            <c:txPr>
              <a:bodyPr/>
              <a:lstStyle/>
              <a:p>
                <a:pPr>
                  <a:defRPr sz="976" b="0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Лист1!$B$53:$L$53</c:f>
              <c:strCache>
                <c:ptCount val="11"/>
                <c:pt idx="0">
                  <c:v>ОГВ</c:v>
                </c:pt>
                <c:pt idx="1">
                  <c:v>ПВУ</c:v>
                </c:pt>
                <c:pt idx="2">
                  <c:v>Нац.экономика</c:v>
                </c:pt>
                <c:pt idx="3">
                  <c:v>ЖКХ</c:v>
                </c:pt>
                <c:pt idx="4">
                  <c:v>социальная политика</c:v>
                </c:pt>
                <c:pt idx="5">
                  <c:v>образование</c:v>
                </c:pt>
                <c:pt idx="6">
                  <c:v>культура</c:v>
                </c:pt>
                <c:pt idx="7">
                  <c:v>обслуживание мун.долга</c:v>
                </c:pt>
                <c:pt idx="8">
                  <c:v>межбюджетные трансферты</c:v>
                </c:pt>
                <c:pt idx="9">
                  <c:v>спорт</c:v>
                </c:pt>
                <c:pt idx="10">
                  <c:v>Нац.безопасность</c:v>
                </c:pt>
              </c:strCache>
            </c:strRef>
          </c:cat>
          <c:val>
            <c:numRef>
              <c:f>Лист1!$B$69:$L$69</c:f>
              <c:numCache>
                <c:formatCode>General</c:formatCode>
                <c:ptCount val="11"/>
                <c:pt idx="0">
                  <c:v>20129.400000000001</c:v>
                </c:pt>
                <c:pt idx="1">
                  <c:v>0</c:v>
                </c:pt>
                <c:pt idx="2">
                  <c:v>7723.7</c:v>
                </c:pt>
                <c:pt idx="3">
                  <c:v>2757.5</c:v>
                </c:pt>
                <c:pt idx="4">
                  <c:v>25714.400000000001</c:v>
                </c:pt>
                <c:pt idx="5">
                  <c:v>175970.8</c:v>
                </c:pt>
                <c:pt idx="6">
                  <c:v>17750.7</c:v>
                </c:pt>
                <c:pt idx="7">
                  <c:v>203</c:v>
                </c:pt>
                <c:pt idx="8">
                  <c:v>36115.199999999997</c:v>
                </c:pt>
                <c:pt idx="9">
                  <c:v>202</c:v>
                </c:pt>
                <c:pt idx="10">
                  <c:v>34.200000000000003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 w="26106">
          <a:noFill/>
        </a:ln>
      </c:spPr>
    </c:plotArea>
    <c:legend>
      <c:legendPos val="r"/>
      <c:legendEntry>
        <c:idx val="1"/>
        <c:delete val="1"/>
      </c:legendEntry>
      <c:legendEntry>
        <c:idx val="7"/>
        <c:delete val="1"/>
      </c:legendEntry>
      <c:legendEntry>
        <c:idx val="9"/>
        <c:delete val="1"/>
      </c:legendEntry>
      <c:legendEntry>
        <c:idx val="10"/>
        <c:delete val="1"/>
      </c:legendEntry>
      <c:layout>
        <c:manualLayout>
          <c:xMode val="edge"/>
          <c:yMode val="edge"/>
          <c:x val="0.70552147239263863"/>
          <c:y val="0.35294117647058826"/>
          <c:w val="0.28834355828220881"/>
          <c:h val="0.39572192513369242"/>
        </c:manualLayout>
      </c:layout>
      <c:overlay val="0"/>
      <c:spPr>
        <a:solidFill>
          <a:srgbClr val="FFFFFF"/>
        </a:solidFill>
        <a:ln w="3263">
          <a:solidFill>
            <a:srgbClr val="000000"/>
          </a:solidFill>
          <a:prstDash val="solid"/>
        </a:ln>
      </c:spPr>
      <c:txPr>
        <a:bodyPr/>
        <a:lstStyle/>
        <a:p>
          <a:pPr>
            <a:defRPr sz="894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noFill/>
    <a:ln w="3263">
      <a:noFill/>
      <a:prstDash val="solid"/>
    </a:ln>
  </c:spPr>
  <c:txPr>
    <a:bodyPr/>
    <a:lstStyle/>
    <a:p>
      <a:pPr>
        <a:defRPr sz="976" b="0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DB7B73-6357-4AA6-8847-032649B18500}" type="doc">
      <dgm:prSet loTypeId="urn:microsoft.com/office/officeart/2005/8/layout/hierarchy1" loCatId="hierarchy" qsTypeId="urn:microsoft.com/office/officeart/2005/8/quickstyle/simple1#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179A372-81CE-4665-915B-75553954DC79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D46F614-00E8-4FBA-8385-6FABA633AB6A}" type="par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F44036B9-600F-4817-AAE6-BD9F69F792C0}" type="sibTrans" cxnId="{D1C3D620-662D-4A8B-808D-C0EF09A298DC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530470B2-99D0-4396-A6E0-6A825E002BC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09CEA686-1759-4FFA-99B9-F57E21811A90}" type="par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9C440976-20B9-49AB-AD6D-6A010A768B01}" type="sibTrans" cxnId="{F2F4664C-62AF-4A5F-B697-E530A01020D4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E6B1EBD2-B1F5-422D-AAFA-0C6B63F2FC32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400" b="1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муниципальных учреждений (образования, культуры,</a:t>
          </a:r>
          <a:r>
            <a:rPr lang="en-US" sz="14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физкультуры, капитальное строительство и др.)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F668A792-2DFA-43DC-9734-684C1BBE4259}" type="par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D86BA46C-7951-4AD6-B4C0-F7A3318D8EA1}" type="sibTrans" cxnId="{2FBAB3E4-668F-48B0-ACE4-01C3B5962FD3}">
      <dgm:prSet/>
      <dgm:spPr/>
      <dgm:t>
        <a:bodyPr/>
        <a:lstStyle/>
        <a:p>
          <a:endParaRPr lang="ru-RU" sz="1400">
            <a:latin typeface="Times New Roman" pitchFamily="18" charset="0"/>
            <a:cs typeface="Times New Roman" pitchFamily="18" charset="0"/>
          </a:endParaRPr>
        </a:p>
      </dgm:t>
    </dgm:pt>
    <dgm:pt modelId="{278D19AC-3CBC-4B99-BFDC-CA0C1E79B796}" type="pres">
      <dgm:prSet presAssocID="{EFDB7B73-6357-4AA6-8847-032649B1850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BAA0D3-296A-418E-95E8-3A41397A5208}" type="pres">
      <dgm:prSet presAssocID="{7179A372-81CE-4665-915B-75553954DC79}" presName="hierRoot1" presStyleCnt="0"/>
      <dgm:spPr/>
    </dgm:pt>
    <dgm:pt modelId="{4BF75FC3-3502-450D-A35D-E9032D202948}" type="pres">
      <dgm:prSet presAssocID="{7179A372-81CE-4665-915B-75553954DC79}" presName="composite" presStyleCnt="0"/>
      <dgm:spPr/>
    </dgm:pt>
    <dgm:pt modelId="{C916B893-C9A6-4154-ADF8-D71DE5EAE74C}" type="pres">
      <dgm:prSet presAssocID="{7179A372-81CE-4665-915B-75553954DC79}" presName="background" presStyleLbl="node0" presStyleIdx="0" presStyleCn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EF574405-5E32-4FC2-A380-2BEE8FD24D74}" type="pres">
      <dgm:prSet presAssocID="{7179A372-81CE-4665-915B-75553954DC7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D82C7B-52B0-467D-B797-EB74F80B581C}" type="pres">
      <dgm:prSet presAssocID="{7179A372-81CE-4665-915B-75553954DC79}" presName="hierChild2" presStyleCnt="0"/>
      <dgm:spPr/>
    </dgm:pt>
    <dgm:pt modelId="{E206FD48-1420-4B28-9A85-479D57A878C9}" type="pres">
      <dgm:prSet presAssocID="{09CEA686-1759-4FFA-99B9-F57E21811A90}" presName="Name10" presStyleLbl="parChTrans1D2" presStyleIdx="0" presStyleCnt="2"/>
      <dgm:spPr/>
      <dgm:t>
        <a:bodyPr/>
        <a:lstStyle/>
        <a:p>
          <a:endParaRPr lang="ru-RU"/>
        </a:p>
      </dgm:t>
    </dgm:pt>
    <dgm:pt modelId="{50BFEF51-9BFD-4665-A38E-AA8C971E2A72}" type="pres">
      <dgm:prSet presAssocID="{530470B2-99D0-4396-A6E0-6A825E002BC3}" presName="hierRoot2" presStyleCnt="0"/>
      <dgm:spPr/>
    </dgm:pt>
    <dgm:pt modelId="{019093B2-C102-42B4-B3C8-7F28052DF3A5}" type="pres">
      <dgm:prSet presAssocID="{530470B2-99D0-4396-A6E0-6A825E002BC3}" presName="composite2" presStyleCnt="0"/>
      <dgm:spPr/>
    </dgm:pt>
    <dgm:pt modelId="{9F2BD460-9807-4766-9F19-B906E96D1494}" type="pres">
      <dgm:prSet presAssocID="{530470B2-99D0-4396-A6E0-6A825E002BC3}" presName="background2" presStyleLbl="node2" presStyleIdx="0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E8BE9AD5-3FAB-4B2D-AFCF-1DDD2B64CBA6}" type="pres">
      <dgm:prSet presAssocID="{530470B2-99D0-4396-A6E0-6A825E002BC3}" presName="text2" presStyleLbl="fgAcc2" presStyleIdx="0" presStyleCnt="2" custScaleX="123894" custLinFactNeighborX="161" custLinFactNeighborY="-89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CA94F6-84A0-430A-9FCE-F5CA94C8B6E4}" type="pres">
      <dgm:prSet presAssocID="{530470B2-99D0-4396-A6E0-6A825E002BC3}" presName="hierChild3" presStyleCnt="0"/>
      <dgm:spPr/>
    </dgm:pt>
    <dgm:pt modelId="{8102E4BB-1932-4E65-A5C2-E4A7C882675E}" type="pres">
      <dgm:prSet presAssocID="{F668A792-2DFA-43DC-9734-684C1BBE4259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C8F942-AB29-4CF0-A395-3ED297B6D722}" type="pres">
      <dgm:prSet presAssocID="{E6B1EBD2-B1F5-422D-AAFA-0C6B63F2FC32}" presName="hierRoot2" presStyleCnt="0"/>
      <dgm:spPr/>
    </dgm:pt>
    <dgm:pt modelId="{5D4D3E1A-01DA-4E68-B0AE-23E72041A796}" type="pres">
      <dgm:prSet presAssocID="{E6B1EBD2-B1F5-422D-AAFA-0C6B63F2FC32}" presName="composite2" presStyleCnt="0"/>
      <dgm:spPr/>
    </dgm:pt>
    <dgm:pt modelId="{F65948E7-BE66-499C-86C7-D2597F5D8D38}" type="pres">
      <dgm:prSet presAssocID="{E6B1EBD2-B1F5-422D-AAFA-0C6B63F2FC32}" presName="background2" presStyleLbl="node2" presStyleIdx="1" presStyleCnt="2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</dgm:pt>
    <dgm:pt modelId="{8A3E2699-130F-4CAD-856C-9A6E4676DD7D}" type="pres">
      <dgm:prSet presAssocID="{E6B1EBD2-B1F5-422D-AAFA-0C6B63F2FC32}" presName="text2" presStyleLbl="fgAcc2" presStyleIdx="1" presStyleCnt="2" custScaleX="132511" custScaleY="117431" custLinFactNeighborX="-464" custLinFactNeighborY="-88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3970720-D4C9-4049-943E-76BAD684DD49}" type="pres">
      <dgm:prSet presAssocID="{E6B1EBD2-B1F5-422D-AAFA-0C6B63F2FC32}" presName="hierChild3" presStyleCnt="0"/>
      <dgm:spPr/>
    </dgm:pt>
  </dgm:ptLst>
  <dgm:cxnLst>
    <dgm:cxn modelId="{D1C3D620-662D-4A8B-808D-C0EF09A298DC}" srcId="{EFDB7B73-6357-4AA6-8847-032649B18500}" destId="{7179A372-81CE-4665-915B-75553954DC79}" srcOrd="0" destOrd="0" parTransId="{9D46F614-00E8-4FBA-8385-6FABA633AB6A}" sibTransId="{F44036B9-600F-4817-AAE6-BD9F69F792C0}"/>
    <dgm:cxn modelId="{D385E521-B0EE-4567-8295-B06EC6213F75}" type="presOf" srcId="{EFDB7B73-6357-4AA6-8847-032649B18500}" destId="{278D19AC-3CBC-4B99-BFDC-CA0C1E79B796}" srcOrd="0" destOrd="0" presId="urn:microsoft.com/office/officeart/2005/8/layout/hierarchy1"/>
    <dgm:cxn modelId="{5513A3AA-C912-4D15-B2CC-CF4119D5A10A}" type="presOf" srcId="{E6B1EBD2-B1F5-422D-AAFA-0C6B63F2FC32}" destId="{8A3E2699-130F-4CAD-856C-9A6E4676DD7D}" srcOrd="0" destOrd="0" presId="urn:microsoft.com/office/officeart/2005/8/layout/hierarchy1"/>
    <dgm:cxn modelId="{2250A583-634B-4379-8E16-9DF581802D9D}" type="presOf" srcId="{7179A372-81CE-4665-915B-75553954DC79}" destId="{EF574405-5E32-4FC2-A380-2BEE8FD24D74}" srcOrd="0" destOrd="0" presId="urn:microsoft.com/office/officeart/2005/8/layout/hierarchy1"/>
    <dgm:cxn modelId="{2FBAB3E4-668F-48B0-ACE4-01C3B5962FD3}" srcId="{7179A372-81CE-4665-915B-75553954DC79}" destId="{E6B1EBD2-B1F5-422D-AAFA-0C6B63F2FC32}" srcOrd="1" destOrd="0" parTransId="{F668A792-2DFA-43DC-9734-684C1BBE4259}" sibTransId="{D86BA46C-7951-4AD6-B4C0-F7A3318D8EA1}"/>
    <dgm:cxn modelId="{F2F4664C-62AF-4A5F-B697-E530A01020D4}" srcId="{7179A372-81CE-4665-915B-75553954DC79}" destId="{530470B2-99D0-4396-A6E0-6A825E002BC3}" srcOrd="0" destOrd="0" parTransId="{09CEA686-1759-4FFA-99B9-F57E21811A90}" sibTransId="{9C440976-20B9-49AB-AD6D-6A010A768B01}"/>
    <dgm:cxn modelId="{25996126-E8A1-4E9D-816C-9C8747433C8F}" type="presOf" srcId="{F668A792-2DFA-43DC-9734-684C1BBE4259}" destId="{8102E4BB-1932-4E65-A5C2-E4A7C882675E}" srcOrd="0" destOrd="0" presId="urn:microsoft.com/office/officeart/2005/8/layout/hierarchy1"/>
    <dgm:cxn modelId="{09CAC4A5-C576-480E-A40B-AC0692903E17}" type="presOf" srcId="{09CEA686-1759-4FFA-99B9-F57E21811A90}" destId="{E206FD48-1420-4B28-9A85-479D57A878C9}" srcOrd="0" destOrd="0" presId="urn:microsoft.com/office/officeart/2005/8/layout/hierarchy1"/>
    <dgm:cxn modelId="{0D7A9D34-5722-418D-B845-92C4E8685A6C}" type="presOf" srcId="{530470B2-99D0-4396-A6E0-6A825E002BC3}" destId="{E8BE9AD5-3FAB-4B2D-AFCF-1DDD2B64CBA6}" srcOrd="0" destOrd="0" presId="urn:microsoft.com/office/officeart/2005/8/layout/hierarchy1"/>
    <dgm:cxn modelId="{364E0483-F639-4019-AFC8-F5BEA88D93FA}" type="presParOf" srcId="{278D19AC-3CBC-4B99-BFDC-CA0C1E79B796}" destId="{5BBAA0D3-296A-418E-95E8-3A41397A5208}" srcOrd="0" destOrd="0" presId="urn:microsoft.com/office/officeart/2005/8/layout/hierarchy1"/>
    <dgm:cxn modelId="{13619909-9C4B-481A-A9AE-2176FF41432A}" type="presParOf" srcId="{5BBAA0D3-296A-418E-95E8-3A41397A5208}" destId="{4BF75FC3-3502-450D-A35D-E9032D202948}" srcOrd="0" destOrd="0" presId="urn:microsoft.com/office/officeart/2005/8/layout/hierarchy1"/>
    <dgm:cxn modelId="{025F162D-1464-4994-9496-F7C2A1D8B13F}" type="presParOf" srcId="{4BF75FC3-3502-450D-A35D-E9032D202948}" destId="{C916B893-C9A6-4154-ADF8-D71DE5EAE74C}" srcOrd="0" destOrd="0" presId="urn:microsoft.com/office/officeart/2005/8/layout/hierarchy1"/>
    <dgm:cxn modelId="{2C0FDD3E-3829-463B-A629-5C37CE182630}" type="presParOf" srcId="{4BF75FC3-3502-450D-A35D-E9032D202948}" destId="{EF574405-5E32-4FC2-A380-2BEE8FD24D74}" srcOrd="1" destOrd="0" presId="urn:microsoft.com/office/officeart/2005/8/layout/hierarchy1"/>
    <dgm:cxn modelId="{235420FD-53D6-4939-9620-D1125B56AFBC}" type="presParOf" srcId="{5BBAA0D3-296A-418E-95E8-3A41397A5208}" destId="{0FD82C7B-52B0-467D-B797-EB74F80B581C}" srcOrd="1" destOrd="0" presId="urn:microsoft.com/office/officeart/2005/8/layout/hierarchy1"/>
    <dgm:cxn modelId="{093BD508-DDAA-43AF-9A8B-45063D5B6E04}" type="presParOf" srcId="{0FD82C7B-52B0-467D-B797-EB74F80B581C}" destId="{E206FD48-1420-4B28-9A85-479D57A878C9}" srcOrd="0" destOrd="0" presId="urn:microsoft.com/office/officeart/2005/8/layout/hierarchy1"/>
    <dgm:cxn modelId="{E1CF85D8-E7E3-4A99-9D8E-937B64E3DAD3}" type="presParOf" srcId="{0FD82C7B-52B0-467D-B797-EB74F80B581C}" destId="{50BFEF51-9BFD-4665-A38E-AA8C971E2A72}" srcOrd="1" destOrd="0" presId="urn:microsoft.com/office/officeart/2005/8/layout/hierarchy1"/>
    <dgm:cxn modelId="{5508B169-498E-4A81-802E-C1E5BC1F1525}" type="presParOf" srcId="{50BFEF51-9BFD-4665-A38E-AA8C971E2A72}" destId="{019093B2-C102-42B4-B3C8-7F28052DF3A5}" srcOrd="0" destOrd="0" presId="urn:microsoft.com/office/officeart/2005/8/layout/hierarchy1"/>
    <dgm:cxn modelId="{52FF5AFA-E957-4993-BBDD-6225E01D9C65}" type="presParOf" srcId="{019093B2-C102-42B4-B3C8-7F28052DF3A5}" destId="{9F2BD460-9807-4766-9F19-B906E96D1494}" srcOrd="0" destOrd="0" presId="urn:microsoft.com/office/officeart/2005/8/layout/hierarchy1"/>
    <dgm:cxn modelId="{641CEEE7-8EA6-43A7-B67D-CA9E5E8849B1}" type="presParOf" srcId="{019093B2-C102-42B4-B3C8-7F28052DF3A5}" destId="{E8BE9AD5-3FAB-4B2D-AFCF-1DDD2B64CBA6}" srcOrd="1" destOrd="0" presId="urn:microsoft.com/office/officeart/2005/8/layout/hierarchy1"/>
    <dgm:cxn modelId="{8AAC2C7D-5674-46CD-A29F-5FED4BDB424D}" type="presParOf" srcId="{50BFEF51-9BFD-4665-A38E-AA8C971E2A72}" destId="{99CA94F6-84A0-430A-9FCE-F5CA94C8B6E4}" srcOrd="1" destOrd="0" presId="urn:microsoft.com/office/officeart/2005/8/layout/hierarchy1"/>
    <dgm:cxn modelId="{19B89176-92D3-4C9B-BBCF-058495D9B4FC}" type="presParOf" srcId="{0FD82C7B-52B0-467D-B797-EB74F80B581C}" destId="{8102E4BB-1932-4E65-A5C2-E4A7C882675E}" srcOrd="2" destOrd="0" presId="urn:microsoft.com/office/officeart/2005/8/layout/hierarchy1"/>
    <dgm:cxn modelId="{2D941BCA-6A4C-450A-8C4D-DC747209B666}" type="presParOf" srcId="{0FD82C7B-52B0-467D-B797-EB74F80B581C}" destId="{B6C8F942-AB29-4CF0-A395-3ED297B6D722}" srcOrd="3" destOrd="0" presId="urn:microsoft.com/office/officeart/2005/8/layout/hierarchy1"/>
    <dgm:cxn modelId="{14D9AD2F-363C-4491-BB97-71FAB833D59D}" type="presParOf" srcId="{B6C8F942-AB29-4CF0-A395-3ED297B6D722}" destId="{5D4D3E1A-01DA-4E68-B0AE-23E72041A796}" srcOrd="0" destOrd="0" presId="urn:microsoft.com/office/officeart/2005/8/layout/hierarchy1"/>
    <dgm:cxn modelId="{53D630FA-3BC6-4DB6-9547-DEB4B3AB112F}" type="presParOf" srcId="{5D4D3E1A-01DA-4E68-B0AE-23E72041A796}" destId="{F65948E7-BE66-499C-86C7-D2597F5D8D38}" srcOrd="0" destOrd="0" presId="urn:microsoft.com/office/officeart/2005/8/layout/hierarchy1"/>
    <dgm:cxn modelId="{B8D4A880-52B8-47DB-B7B0-74D7DA4D785E}" type="presParOf" srcId="{5D4D3E1A-01DA-4E68-B0AE-23E72041A796}" destId="{8A3E2699-130F-4CAD-856C-9A6E4676DD7D}" srcOrd="1" destOrd="0" presId="urn:microsoft.com/office/officeart/2005/8/layout/hierarchy1"/>
    <dgm:cxn modelId="{A7E30C23-0274-4CEA-AECD-D890845B1CAB}" type="presParOf" srcId="{B6C8F942-AB29-4CF0-A395-3ED297B6D722}" destId="{13970720-D4C9-4049-943E-76BAD684DD4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02E4BB-1932-4E65-A5C2-E4A7C882675E}">
      <dsp:nvSpPr>
        <dsp:cNvPr id="0" name=""/>
        <dsp:cNvSpPr/>
      </dsp:nvSpPr>
      <dsp:spPr>
        <a:xfrm>
          <a:off x="3917109" y="1539176"/>
          <a:ext cx="1757856" cy="568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381"/>
              </a:lnTo>
              <a:lnTo>
                <a:pt x="1757856" y="344381"/>
              </a:lnTo>
              <a:lnTo>
                <a:pt x="1757856" y="568705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06FD48-1420-4B28-9A85-479D57A878C9}">
      <dsp:nvSpPr>
        <dsp:cNvPr id="0" name=""/>
        <dsp:cNvSpPr/>
      </dsp:nvSpPr>
      <dsp:spPr>
        <a:xfrm>
          <a:off x="2047586" y="1539176"/>
          <a:ext cx="1869523" cy="566798"/>
        </a:xfrm>
        <a:custGeom>
          <a:avLst/>
          <a:gdLst/>
          <a:ahLst/>
          <a:cxnLst/>
          <a:rect l="0" t="0" r="0" b="0"/>
          <a:pathLst>
            <a:path>
              <a:moveTo>
                <a:pt x="1869523" y="0"/>
              </a:moveTo>
              <a:lnTo>
                <a:pt x="1869523" y="342475"/>
              </a:lnTo>
              <a:lnTo>
                <a:pt x="0" y="342475"/>
              </a:lnTo>
              <a:lnTo>
                <a:pt x="0" y="566798"/>
              </a:lnTo>
            </a:path>
          </a:pathLst>
        </a:custGeom>
        <a:noFill/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16B893-C9A6-4154-ADF8-D71DE5EAE74C}">
      <dsp:nvSpPr>
        <dsp:cNvPr id="0" name=""/>
        <dsp:cNvSpPr/>
      </dsp:nvSpPr>
      <dsp:spPr>
        <a:xfrm>
          <a:off x="2706366" y="1532"/>
          <a:ext cx="2421486" cy="153764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lumMod val="95000"/>
              </a:schemeClr>
            </a:gs>
            <a:gs pos="100000">
              <a:schemeClr val="accent2">
                <a:shade val="82000"/>
                <a:satMod val="125000"/>
                <a:lumMod val="74000"/>
              </a:schemeClr>
            </a:gs>
          </a:gsLst>
          <a:lin ang="54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</dsp:sp>
    <dsp:sp modelId="{EF574405-5E32-4FC2-A380-2BEE8FD24D74}">
      <dsp:nvSpPr>
        <dsp:cNvPr id="0" name=""/>
        <dsp:cNvSpPr/>
      </dsp:nvSpPr>
      <dsp:spPr>
        <a:xfrm>
          <a:off x="2975420" y="257134"/>
          <a:ext cx="2421486" cy="1537643"/>
        </a:xfrm>
        <a:prstGeom prst="roundRect">
          <a:avLst>
            <a:gd name="adj" fmla="val 10000"/>
          </a:avLst>
        </a:prstGeom>
        <a:gradFill rotWithShape="1">
          <a:gsLst>
            <a:gs pos="28000">
              <a:schemeClr val="accent2">
                <a:tint val="18000"/>
                <a:satMod val="120000"/>
                <a:lumMod val="88000"/>
              </a:schemeClr>
            </a:gs>
            <a:gs pos="100000">
              <a:schemeClr val="accent2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БЮДЖЕТ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            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20456" y="302170"/>
        <a:ext cx="2331414" cy="1447571"/>
      </dsp:txXfrm>
    </dsp:sp>
    <dsp:sp modelId="{9F2BD460-9807-4766-9F19-B906E96D1494}">
      <dsp:nvSpPr>
        <dsp:cNvPr id="0" name=""/>
        <dsp:cNvSpPr/>
      </dsp:nvSpPr>
      <dsp:spPr>
        <a:xfrm>
          <a:off x="547548" y="2105975"/>
          <a:ext cx="3000076" cy="153764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lumMod val="95000"/>
              </a:schemeClr>
            </a:gs>
            <a:gs pos="100000">
              <a:schemeClr val="accent5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5">
              <a:shade val="30000"/>
              <a:satMod val="12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E8BE9AD5-3FAB-4B2D-AFCF-1DDD2B64CBA6}">
      <dsp:nvSpPr>
        <dsp:cNvPr id="0" name=""/>
        <dsp:cNvSpPr/>
      </dsp:nvSpPr>
      <dsp:spPr>
        <a:xfrm>
          <a:off x="816602" y="2361576"/>
          <a:ext cx="3000076" cy="1537643"/>
        </a:xfrm>
        <a:prstGeom prst="roundRect">
          <a:avLst>
            <a:gd name="adj" fmla="val 10000"/>
          </a:avLst>
        </a:prstGeom>
        <a:gradFill rotWithShape="1">
          <a:gsLst>
            <a:gs pos="28000">
              <a:schemeClr val="accent5">
                <a:tint val="18000"/>
                <a:satMod val="120000"/>
                <a:lumMod val="88000"/>
              </a:schemeClr>
            </a:gs>
            <a:gs pos="100000">
              <a:schemeClr val="accent5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ДОХОДЫ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бюджета - поступающие в бюджет денежные средства (налоги юридических и физических лиц, штрафы, административные платежи и сборы, финансовая помощь)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861638" y="2406612"/>
        <a:ext cx="2910004" cy="1447571"/>
      </dsp:txXfrm>
    </dsp:sp>
    <dsp:sp modelId="{F65948E7-BE66-499C-86C7-D2597F5D8D38}">
      <dsp:nvSpPr>
        <dsp:cNvPr id="0" name=""/>
        <dsp:cNvSpPr/>
      </dsp:nvSpPr>
      <dsp:spPr>
        <a:xfrm>
          <a:off x="4070598" y="2107882"/>
          <a:ext cx="3208735" cy="180567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lumMod val="95000"/>
              </a:schemeClr>
            </a:gs>
            <a:gs pos="100000">
              <a:schemeClr val="accent5"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5">
              <a:shade val="30000"/>
              <a:satMod val="12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</dsp:sp>
    <dsp:sp modelId="{8A3E2699-130F-4CAD-856C-9A6E4676DD7D}">
      <dsp:nvSpPr>
        <dsp:cNvPr id="0" name=""/>
        <dsp:cNvSpPr/>
      </dsp:nvSpPr>
      <dsp:spPr>
        <a:xfrm>
          <a:off x="4339652" y="2363483"/>
          <a:ext cx="3208735" cy="1805670"/>
        </a:xfrm>
        <a:prstGeom prst="roundRect">
          <a:avLst>
            <a:gd name="adj" fmla="val 10000"/>
          </a:avLst>
        </a:prstGeom>
        <a:gradFill rotWithShape="1">
          <a:gsLst>
            <a:gs pos="28000">
              <a:schemeClr val="accent5">
                <a:tint val="18000"/>
                <a:satMod val="120000"/>
                <a:lumMod val="88000"/>
              </a:schemeClr>
            </a:gs>
            <a:gs pos="100000">
              <a:schemeClr val="accent5">
                <a:tint val="40000"/>
                <a:satMod val="100000"/>
                <a:lumMod val="78000"/>
              </a:schemeClr>
            </a:gs>
          </a:gsLst>
          <a:lin ang="54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РАСХОДЫ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                                       бюджета - выплачиваемые из бюджета денежные средства (социальные выплаты населению, финансовое обеспечение муниципальных учреждений (образования, культуры,</a:t>
          </a:r>
          <a:r>
            <a:rPr lang="en-US" sz="1400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физкультуры, капитальное строительство и др.)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92538" y="2416369"/>
        <a:ext cx="3102963" cy="16998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07633971-E957-4CAB-8915-B6476AE38213}" type="datetimeFigureOut">
              <a:rPr lang="ru-RU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1EA82FE-9D8A-402F-A82B-B2659950F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9536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0C71E26-ECCD-487D-93A5-592813A02E13}" type="slidenum">
              <a:rPr lang="ru-RU" smtClean="0">
                <a:solidFill>
                  <a:srgbClr val="000000"/>
                </a:solidFill>
              </a:rPr>
              <a:pPr/>
              <a:t>5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304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EA82FE-9D8A-402F-A82B-B2659950F26D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028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EA82FE-9D8A-402F-A82B-B2659950F26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9674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EA82FE-9D8A-402F-A82B-B2659950F26D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563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DBFFA7-79F0-489A-A97E-B6600EE022D6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B0CD1B-E383-4C7A-BD11-D929924775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FAB94E-4F07-4FFF-B7E3-D2B47B578A17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D0E7BF-BA89-4DB5-A385-D6D4A6701C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39F657-499D-4005-8450-33730EE0F6BC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5431AA-FCEE-496F-AE9F-C463A0D031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DADBC9-F13A-4096-BE1E-875DE2240E65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A4BF89-7B3C-41C2-87C9-FE7032B5F9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3E8078-F255-4E8F-9B18-F703AA19933A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6F95F9-E499-469A-A083-A8ACA02448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050FDE-9871-4917-9F02-0DACFB115F79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524314-1738-40F4-AAB7-D02373FD2A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67D8D0-34CD-47C8-BAC0-F5911BF63A6A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C8BA9C-4E01-4C41-9BD6-6C2E7D6D9CB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DBB255-7B12-42E8-A3FC-CF2D633A00DE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89A187-3883-440C-BCEA-286044599A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F3C223-83DF-4B70-A1B7-5DEFF3DD26C9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D79573-F693-444E-AA9D-A4D18ED28EA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AAFDCD-FBE4-4A51-BD47-A2B632414C64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AF3A16-F7B2-4A94-BE8E-3954A8CA02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5DD31B-149E-4713-B474-2B5B91A1184E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47CC9A-C5FC-485B-A34C-541D036E7D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319ECDA8-D8B1-44EB-82ED-FAE37F08023C}" type="datetimeFigureOut">
              <a:rPr lang="ru-RU" smtClean="0"/>
              <a:pPr>
                <a:defRPr/>
              </a:pPr>
              <a:t>20.11.2024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D0D107CC-C792-4DC2-B30F-17171DBEA3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2" r:id="rId1"/>
    <p:sldLayoutId id="2147484893" r:id="rId2"/>
    <p:sldLayoutId id="2147484894" r:id="rId3"/>
    <p:sldLayoutId id="2147484895" r:id="rId4"/>
    <p:sldLayoutId id="2147484896" r:id="rId5"/>
    <p:sldLayoutId id="2147484897" r:id="rId6"/>
    <p:sldLayoutId id="2147484898" r:id="rId7"/>
    <p:sldLayoutId id="2147484899" r:id="rId8"/>
    <p:sldLayoutId id="2147484900" r:id="rId9"/>
    <p:sldLayoutId id="2147484901" r:id="rId10"/>
    <p:sldLayoutId id="2147484902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chart" Target="../charts/chart3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0" y="1"/>
            <a:ext cx="9143999" cy="6678751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Брошюра </a:t>
            </a:r>
          </a:p>
          <a:p>
            <a:pPr algn="ctr"/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«Бюджет для граждан»</a:t>
            </a:r>
          </a:p>
          <a:p>
            <a:pPr algn="ctr"/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решению Болховского районного Совета народных депутатов № </a:t>
            </a: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162-рс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 </a:t>
            </a: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27.12.2023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года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«Об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утверждении бюджета Болховского муниципального района на </a:t>
            </a: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2024 год и плановый период 2025-2026 годов»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b="1" i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г.Болхов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2024 год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04" name="TextBox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71600" y="332656"/>
            <a:ext cx="7704856" cy="892552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altLang="ru-RU" sz="2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показатели социально-экономического развития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4850"/>
              </p:ext>
            </p:extLst>
          </p:nvPr>
        </p:nvGraphicFramePr>
        <p:xfrm>
          <a:off x="611560" y="1609375"/>
          <a:ext cx="8136902" cy="4829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9549"/>
                <a:gridCol w="1498903"/>
                <a:gridCol w="1284774"/>
                <a:gridCol w="1427527"/>
                <a:gridCol w="1356149"/>
              </a:tblGrid>
              <a:tr h="606389"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Показатели</a:t>
                      </a:r>
                      <a:endParaRPr lang="ru-RU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2023 год</a:t>
                      </a:r>
                      <a:endParaRPr lang="ru-RU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b="1" dirty="0" smtClean="0"/>
                        <a:t>                          прогноз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66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2024год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2025 год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2026 год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57315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Численность населения среднегодовая,</a:t>
                      </a:r>
                      <a:r>
                        <a:rPr lang="ru-RU" sz="1400" baseline="0" dirty="0" smtClean="0">
                          <a:latin typeface="+mj-lt"/>
                        </a:rPr>
                        <a:t> чел.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15224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14997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14824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14602</a:t>
                      </a:r>
                    </a:p>
                    <a:p>
                      <a:pPr algn="ctr"/>
                      <a:endParaRPr lang="ru-RU" sz="1400" dirty="0" smtClean="0">
                        <a:latin typeface="+mj-lt"/>
                      </a:endParaRPr>
                    </a:p>
                    <a:p>
                      <a:pPr algn="ctr"/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effectLst/>
                          <a:latin typeface="+mj-lt"/>
                        </a:rPr>
                        <a:t>Объем отгруженных товаров собственного производства, выполненных работ и услуг собственными </a:t>
                      </a:r>
                      <a:r>
                        <a:rPr lang="ru-RU" sz="1400" b="1" i="0" u="none" strike="noStrike" dirty="0" smtClean="0">
                          <a:effectLst/>
                          <a:latin typeface="+mj-lt"/>
                        </a:rPr>
                        <a:t>силами (</a:t>
                      </a:r>
                      <a:r>
                        <a:rPr lang="ru-RU" sz="1400" b="1" i="0" u="none" strike="noStrike" dirty="0" err="1" smtClean="0">
                          <a:effectLst/>
                          <a:latin typeface="+mj-lt"/>
                        </a:rPr>
                        <a:t>тыс.руб</a:t>
                      </a:r>
                      <a:r>
                        <a:rPr lang="ru-RU" sz="1400" b="1" i="0" u="none" strike="noStrike" dirty="0" smtClean="0">
                          <a:effectLst/>
                          <a:latin typeface="+mj-lt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 smtClean="0">
                        <a:latin typeface="+mj-lt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1 537521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1 917276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2009260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2055478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</a:tr>
              <a:tr h="5760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effectLst/>
                          <a:latin typeface="+mj-lt"/>
                        </a:rPr>
                        <a:t>Оборот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+mj-lt"/>
                        </a:rPr>
                        <a:t> розничной торговли (</a:t>
                      </a:r>
                      <a:r>
                        <a:rPr lang="ru-RU" sz="1400" b="1" i="0" u="none" strike="noStrike" baseline="0" dirty="0" err="1" smtClean="0">
                          <a:effectLst/>
                          <a:latin typeface="+mj-lt"/>
                        </a:rPr>
                        <a:t>тыс.руб</a:t>
                      </a:r>
                      <a:r>
                        <a:rPr lang="ru-RU" sz="1400" b="1" i="0" u="none" strike="noStrike" baseline="0" dirty="0" smtClean="0">
                          <a:effectLst/>
                          <a:latin typeface="+mj-lt"/>
                        </a:rPr>
                        <a:t>.)</a:t>
                      </a:r>
                      <a:endParaRPr lang="ru-RU" sz="1400" b="1" i="0" u="none" strike="noStrike" dirty="0"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1 582836,1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1 704714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1 789950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1 843648</a:t>
                      </a:r>
                    </a:p>
                  </a:txBody>
                  <a:tcPr/>
                </a:tc>
              </a:tr>
              <a:tr h="46777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Среднемесячная начисленная з/плата (</a:t>
                      </a:r>
                      <a:r>
                        <a:rPr lang="ru-RU" sz="1400" dirty="0" err="1" smtClean="0">
                          <a:latin typeface="+mj-lt"/>
                        </a:rPr>
                        <a:t>тыс.руб</a:t>
                      </a:r>
                      <a:r>
                        <a:rPr lang="ru-RU" sz="1400" dirty="0" smtClean="0">
                          <a:latin typeface="+mj-lt"/>
                        </a:rPr>
                        <a:t>.)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38894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39088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39284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39480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</a:tr>
              <a:tr h="46777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+mj-lt"/>
                        </a:rPr>
                        <a:t>Уровень безработицы (%)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0,55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0,5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0,45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+mj-lt"/>
                        </a:rPr>
                        <a:t>0,4</a:t>
                      </a:r>
                      <a:endParaRPr lang="ru-RU" sz="14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912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Скругленный прямоугольник 48"/>
          <p:cNvSpPr/>
          <p:nvPr/>
        </p:nvSpPr>
        <p:spPr>
          <a:xfrm>
            <a:off x="311150" y="2133600"/>
            <a:ext cx="2519363" cy="4391025"/>
          </a:xfrm>
          <a:prstGeom prst="roundRect">
            <a:avLst>
              <a:gd name="adj" fmla="val 0"/>
            </a:avLst>
          </a:pr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r>
              <a:rPr lang="ru-RU" sz="15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5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 на доходы физических лиц;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5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5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ЕНВД, ЕСХН;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5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налоги на имущество;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5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государственная пошлина, сборы;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5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другие.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6419850" y="2060575"/>
            <a:ext cx="2520950" cy="4464050"/>
          </a:xfrm>
          <a:prstGeom prst="roundRect">
            <a:avLst>
              <a:gd name="adj" fmla="val 0"/>
            </a:avLst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 от других бюджетов (межбюджетные трансферты), организаций, </a:t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(кроме налоговых и неналоговых доходов).</a:t>
            </a: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3203575" y="2060575"/>
            <a:ext cx="2952750" cy="4608513"/>
          </a:xfrm>
          <a:prstGeom prst="roundRect">
            <a:avLst>
              <a:gd name="adj" fmla="val 0"/>
            </a:avLst>
          </a:prstGeom>
          <a:solidFill>
            <a:schemeClr val="accent4">
              <a:lumMod val="40000"/>
              <a:lumOff val="60000"/>
              <a:alpha val="5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just">
              <a:defRPr/>
            </a:pPr>
            <a:r>
              <a:rPr lang="ru-RU" sz="15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других пошлин и сборов, установленных региональным законодательством</a:t>
            </a:r>
            <a:r>
              <a:rPr lang="ru-RU" sz="150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5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также штрафов за нарушение законодательства, например: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5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доходы от аренды и продажи муниципальных имущественных активов;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5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платежи при пользовании природными ресурсами;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5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административные платежи и сборы ;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5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штрафные санкции, возмещение ущерба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15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другие.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4572000" y="1268413"/>
            <a:ext cx="0" cy="215900"/>
          </a:xfrm>
          <a:prstGeom prst="line">
            <a:avLst/>
          </a:prstGeom>
          <a:ln w="28575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7667625" y="1268413"/>
            <a:ext cx="0" cy="215900"/>
          </a:xfrm>
          <a:prstGeom prst="line">
            <a:avLst/>
          </a:prstGeom>
          <a:ln w="28575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547813" y="1268413"/>
            <a:ext cx="6130925" cy="0"/>
          </a:xfrm>
          <a:prstGeom prst="line">
            <a:avLst/>
          </a:prstGeom>
          <a:ln w="28575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13" name="Прямоугольник 15"/>
          <p:cNvSpPr>
            <a:spLocks noChangeArrowheads="1"/>
          </p:cNvSpPr>
          <p:nvPr/>
        </p:nvSpPr>
        <p:spPr bwMode="auto">
          <a:xfrm>
            <a:off x="395536" y="44624"/>
            <a:ext cx="82089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Доходы бюджета муниципального района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531728" y="549275"/>
            <a:ext cx="6126163" cy="719138"/>
          </a:xfrm>
          <a:prstGeom prst="rect">
            <a:avLst/>
          </a:prstGeom>
          <a:solidFill>
            <a:schemeClr val="accent6">
              <a:lumMod val="60000"/>
              <a:lumOff val="40000"/>
              <a:alpha val="83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  <a:bevelB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бюджета - безвозмездные и безвозвратные</a:t>
            </a:r>
          </a:p>
          <a:p>
            <a:pPr algn="ctr">
              <a:defRPr/>
            </a:pP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поступления денежных средств в бюджет.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23850" y="1557338"/>
            <a:ext cx="2519363" cy="563562"/>
          </a:xfrm>
          <a:prstGeom prst="roundRect">
            <a:avLst>
              <a:gd name="adj" fmla="val 0"/>
            </a:avLst>
          </a:prstGeom>
          <a:solidFill>
            <a:schemeClr val="accent5">
              <a:lumMod val="75000"/>
              <a:alpha val="5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НАЛОГОВЫЕ ДОХОДЫ</a:t>
            </a:r>
            <a:endParaRPr 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03575" y="1484313"/>
            <a:ext cx="2952750" cy="563562"/>
          </a:xfrm>
          <a:prstGeom prst="roundRect">
            <a:avLst>
              <a:gd name="adj" fmla="val 0"/>
            </a:avLst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ДОХОДЫ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443663" y="1484313"/>
            <a:ext cx="2520950" cy="563562"/>
          </a:xfrm>
          <a:prstGeom prst="roundRect">
            <a:avLst>
              <a:gd name="adj" fmla="val 0"/>
            </a:avLst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ПОСТУПЛЕНИЯ</a:t>
            </a:r>
            <a:endParaRPr 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547813" y="1268413"/>
            <a:ext cx="0" cy="215900"/>
          </a:xfrm>
          <a:prstGeom prst="line">
            <a:avLst/>
          </a:prstGeom>
          <a:ln w="28575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6372225" y="4365625"/>
            <a:ext cx="2357438" cy="1441450"/>
          </a:xfrm>
          <a:prstGeom prst="rect">
            <a:avLst/>
          </a:prstGeom>
          <a:solidFill>
            <a:srgbClr val="3366FF"/>
          </a:solidFill>
          <a:ln w="9525" algn="ctr">
            <a:solidFill>
              <a:srgbClr val="4A7EBB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 </a:t>
            </a:r>
            <a:endParaRPr lang="ru-RU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279685,9</a:t>
            </a: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92" name="Text Box 23"/>
          <p:cNvSpPr txBox="1">
            <a:spLocks noChangeArrowheads="1"/>
          </p:cNvSpPr>
          <p:nvPr/>
        </p:nvSpPr>
        <p:spPr bwMode="auto">
          <a:xfrm>
            <a:off x="317500" y="4286250"/>
            <a:ext cx="2663825" cy="1846659"/>
          </a:xfrm>
          <a:prstGeom prst="rect">
            <a:avLst/>
          </a:prstGeom>
          <a:solidFill>
            <a:schemeClr val="accent2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Собственные доходы</a:t>
            </a:r>
          </a:p>
          <a:p>
            <a:pPr algn="ctr"/>
            <a:endParaRPr lang="en-US" sz="2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160540,0</a:t>
            </a:r>
          </a:p>
          <a:p>
            <a:pPr algn="ctr"/>
            <a:endParaRPr lang="ru-RU" sz="24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93" name="Заголовок 1"/>
          <p:cNvSpPr txBox="1">
            <a:spLocks/>
          </p:cNvSpPr>
          <p:nvPr/>
        </p:nvSpPr>
        <p:spPr bwMode="auto">
          <a:xfrm>
            <a:off x="107505" y="152400"/>
            <a:ext cx="9093646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Доходы бюджета муниципального 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района </a:t>
            </a:r>
          </a:p>
          <a:p>
            <a:pPr algn="ctr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3839688"/>
              </p:ext>
            </p:extLst>
          </p:nvPr>
        </p:nvGraphicFramePr>
        <p:xfrm>
          <a:off x="1670050" y="958850"/>
          <a:ext cx="5946775" cy="3933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12" name="Object 7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035425" y="3141663"/>
          <a:ext cx="5108575" cy="259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72" name="Worksheet" r:id="rId3" imgW="5108891" imgH="2591025" progId="Excel.Sheet.8">
                  <p:embed/>
                </p:oleObj>
              </mc:Choice>
              <mc:Fallback>
                <p:oleObj name="Worksheet" r:id="rId3" imgW="5108891" imgH="2591025" progId="Excel.Sheet.8">
                  <p:embed/>
                  <p:pic>
                    <p:nvPicPr>
                      <p:cNvPr id="0" name="Picture 6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5425" y="3141663"/>
                        <a:ext cx="5108575" cy="2590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636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1644650" y="115888"/>
            <a:ext cx="5447630" cy="1368896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доходов </a:t>
            </a:r>
            <a:br>
              <a:rPr lang="ru-RU" sz="2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муниципального бюджета на 2024 год и плановый период 2025-2026 годов</a:t>
            </a:r>
            <a:br>
              <a:rPr lang="ru-RU" sz="2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6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15" name="Диаграмма 14"/>
          <p:cNvGraphicFramePr/>
          <p:nvPr>
            <p:extLst>
              <p:ext uri="{D42A27DB-BD31-4B8C-83A1-F6EECF244321}">
                <p14:modId xmlns:p14="http://schemas.microsoft.com/office/powerpoint/2010/main" val="3026939558"/>
              </p:ext>
            </p:extLst>
          </p:nvPr>
        </p:nvGraphicFramePr>
        <p:xfrm>
          <a:off x="1000100" y="1196752"/>
          <a:ext cx="6139508" cy="2946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4143380"/>
          <a:ext cx="8496943" cy="2448271"/>
        </p:xfrm>
        <a:graphic>
          <a:graphicData uri="http://schemas.openxmlformats.org/drawingml/2006/table">
            <a:tbl>
              <a:tblPr/>
              <a:tblGrid>
                <a:gridCol w="1141777"/>
                <a:gridCol w="3276339"/>
                <a:gridCol w="2038676"/>
                <a:gridCol w="2040151"/>
              </a:tblGrid>
              <a:tr h="65809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Общий объем доходов бюджета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9672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440225,9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160540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279685,9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9672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372028,7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178490,0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193538,7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9672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371351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187649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183702</a:t>
                      </a:r>
                    </a:p>
                  </a:txBody>
                  <a:tcPr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01" name="Заголовок 1"/>
          <p:cNvSpPr txBox="1">
            <a:spLocks/>
          </p:cNvSpPr>
          <p:nvPr/>
        </p:nvSpPr>
        <p:spPr bwMode="auto">
          <a:xfrm>
            <a:off x="395288" y="188913"/>
            <a:ext cx="82296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/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rbel" pitchFamily="34" charset="0"/>
              </a:rPr>
              <a:t>СТРУКТУРА НАЛОГОВЫХ И НЕНАЛОГОВЫХ ДОХОДОВ БЮДЖЕТА МУНИЦИПАЛЬНОГО РАЙОНА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2024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год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плановый период 2025-2026 годов, </a:t>
            </a: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%</a:t>
            </a:r>
          </a:p>
        </p:txBody>
      </p:sp>
      <p:graphicFrame>
        <p:nvGraphicFramePr>
          <p:cNvPr id="28729" name="Group 5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308950"/>
              </p:ext>
            </p:extLst>
          </p:nvPr>
        </p:nvGraphicFramePr>
        <p:xfrm>
          <a:off x="395288" y="4509121"/>
          <a:ext cx="8425184" cy="2277005"/>
        </p:xfrm>
        <a:graphic>
          <a:graphicData uri="http://schemas.openxmlformats.org/drawingml/2006/table">
            <a:tbl>
              <a:tblPr/>
              <a:tblGrid>
                <a:gridCol w="1172227"/>
                <a:gridCol w="1383560"/>
                <a:gridCol w="1170577"/>
                <a:gridCol w="1168927"/>
                <a:gridCol w="1476018"/>
                <a:gridCol w="2053875"/>
              </a:tblGrid>
              <a:tr h="76204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СПРАВОЧНО: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(</a:t>
                      </a:r>
                      <a:r>
                        <a:rPr kumimoji="0" lang="ru-RU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тыс.руб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.)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Налог на доходы физических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лиц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акцизы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УСН, ЕСХН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Доходы от имущественных активов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Остальные налоговые и неналоговые доходы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33CC"/>
                    </a:solidFill>
                  </a:tcPr>
                </a:tc>
              </a:tr>
              <a:tr h="504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2024 год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113485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8680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10667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15730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11978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04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2025 год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130105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8887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11509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15800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12189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04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2026 год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137753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9201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12621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15855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12219</a:t>
                      </a:r>
                    </a:p>
                  </a:txBody>
                  <a:tcPr marT="45742" marB="45742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2683251"/>
              </p:ext>
            </p:extLst>
          </p:nvPr>
        </p:nvGraphicFramePr>
        <p:xfrm>
          <a:off x="928662" y="1214422"/>
          <a:ext cx="7674626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787243"/>
              </p:ext>
            </p:extLst>
          </p:nvPr>
        </p:nvGraphicFramePr>
        <p:xfrm>
          <a:off x="1" y="1484784"/>
          <a:ext cx="9144000" cy="5272919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040931"/>
                <a:gridCol w="2621660"/>
                <a:gridCol w="3481409"/>
              </a:tblGrid>
              <a:tr h="6847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Виды межбюджетных трансфертов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Определение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Аналогия в семейном бюджете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</a:tr>
              <a:tr h="127541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Дотации (от лат. «</a:t>
                      </a: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Dotatio</a:t>
                      </a: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» – дар, пожертвование)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Предоставляются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без определения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конкретной  цели их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использования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Вы даете своему ребенку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«карманные деньги»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</a:tr>
              <a:tr h="177301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Субвенции (от лат. «Subvenire» – приходить на помощь)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Предоставляются на</a:t>
                      </a:r>
                    </a:p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финансирование</a:t>
                      </a:r>
                    </a:p>
                    <a:p>
                      <a:pPr marL="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«переданных» другим публично-правовым образованиям полномочий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Вы даете своему ребенку деньги и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посылаете его в магазин купить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продукты</a:t>
                      </a: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 (</a:t>
                      </a: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по списку</a:t>
                      </a:r>
                      <a:r>
                        <a:rPr kumimoji="0" lang="en-US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</a:tr>
              <a:tr h="15234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Субсидии (от лат. «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Subsidium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» – поддержка)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Предоставляются на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условиях долевого </a:t>
                      </a:r>
                      <a:r>
                        <a:rPr kumimoji="0" lang="ru-RU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софинансирования</a:t>
                      </a:r>
                      <a:endParaRPr kumimoji="0" lang="ru-RU" sz="1600" u="none" strike="noStrike" cap="none" normalizeH="0" baseline="0" dirty="0" smtClean="0">
                        <a:ln>
                          <a:noFill/>
                        </a:ln>
                        <a:effectLst/>
                      </a:endParaRP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расходов других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бюджетов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Вы «добавляете» денег для того,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чтобы ваш ребенок купил себе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новый телефон (а остальные он</a:t>
                      </a:r>
                    </a:p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накопил сам)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40404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37160" marR="137160" marT="137160" marB="137160" anchor="ctr" horzOverflow="overflow"/>
                </a:tc>
              </a:tr>
            </a:tbl>
          </a:graphicData>
        </a:graphic>
      </p:graphicFrame>
      <p:sp>
        <p:nvSpPr>
          <p:cNvPr id="108558" name="Прямоугольник 8"/>
          <p:cNvSpPr>
            <a:spLocks noChangeArrowheads="1"/>
          </p:cNvSpPr>
          <p:nvPr/>
        </p:nvSpPr>
        <p:spPr bwMode="auto">
          <a:xfrm>
            <a:off x="1115616" y="57868"/>
            <a:ext cx="723582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013"/>
              </a:lnSpc>
              <a:buClr>
                <a:srgbClr val="000000"/>
              </a:buClr>
              <a:buSzPts val="1200"/>
            </a:pP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Межбюджетные трансферты - основной вид </a:t>
            </a:r>
          </a:p>
          <a:p>
            <a:pPr algn="ctr">
              <a:lnSpc>
                <a:spcPts val="2013"/>
              </a:lnSpc>
              <a:buClr>
                <a:srgbClr val="000000"/>
              </a:buClr>
              <a:buSzPts val="1200"/>
            </a:pPr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безвозмездных поступлений </a:t>
            </a:r>
          </a:p>
        </p:txBody>
      </p:sp>
      <p:sp>
        <p:nvSpPr>
          <p:cNvPr id="108559" name="Прямоугольник 5"/>
          <p:cNvSpPr>
            <a:spLocks noChangeArrowheads="1"/>
          </p:cNvSpPr>
          <p:nvPr/>
        </p:nvSpPr>
        <p:spPr bwMode="auto">
          <a:xfrm>
            <a:off x="107950" y="692150"/>
            <a:ext cx="8820150" cy="720725"/>
          </a:xfrm>
          <a:prstGeom prst="rect">
            <a:avLst/>
          </a:prstGeom>
          <a:solidFill>
            <a:srgbClr val="00CC00">
              <a:alpha val="12157"/>
            </a:srgbClr>
          </a:solidFill>
          <a:ln w="25400" algn="ctr">
            <a:noFill/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ru-RU" sz="1600" b="1" i="1" dirty="0">
                <a:solidFill>
                  <a:srgbClr val="59595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– </a:t>
            </a:r>
            <a:r>
              <a:rPr lang="ru-RU" sz="16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(федерального бюджета, областного бюджета Орловской области,  бюджета муниципального района (городского округа)) другому бюджету.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2"/>
          <p:cNvSpPr>
            <a:spLocks noGrp="1"/>
          </p:cNvSpPr>
          <p:nvPr>
            <p:ph type="title"/>
          </p:nvPr>
        </p:nvSpPr>
        <p:spPr bwMode="auto">
          <a:xfrm>
            <a:off x="1043608" y="116632"/>
            <a:ext cx="7056784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СТРУКТУРА БЕЗВОЗМЕЗДНЫХ ПОСТУПЛЕНИЙ В БЮДЖЕТ МУНИЦИПАЛЬНОГО РАЙОНА НА 2024 ГОД И ПЛАНОВЫЙ ПЕРИОД 2025-2026ГГ </a:t>
            </a:r>
            <a:b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0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57882033"/>
              </p:ext>
            </p:extLst>
          </p:nvPr>
        </p:nvGraphicFramePr>
        <p:xfrm>
          <a:off x="1928794" y="1142984"/>
          <a:ext cx="5226992" cy="4079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9659" name="Group 2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2975035532"/>
              </p:ext>
            </p:extLst>
          </p:nvPr>
        </p:nvGraphicFramePr>
        <p:xfrm>
          <a:off x="1071538" y="3786190"/>
          <a:ext cx="7417692" cy="288032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761969"/>
                <a:gridCol w="1693202"/>
                <a:gridCol w="1829209"/>
                <a:gridCol w="2133312"/>
              </a:tblGrid>
              <a:tr h="1131554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Справочно: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ru-RU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Тыс.руб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.)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Дотации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Субвенции, субсидии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Прочие безвозмездные поступления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82922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2024 год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+mn-cs"/>
                        </a:rPr>
                        <a:t>39208,0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228813,0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  <a:cs typeface="+mn-cs"/>
                        </a:rPr>
                        <a:t>11664,9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582922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2025 год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7077,0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175896,8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10564,9</a:t>
                      </a:r>
                    </a:p>
                  </a:txBody>
                  <a:tcPr horzOverflow="overflow"/>
                </a:tc>
              </a:tr>
              <a:tr h="582922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2026 год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2123,0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170858,9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10720,1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ик 38"/>
          <p:cNvSpPr/>
          <p:nvPr/>
        </p:nvSpPr>
        <p:spPr>
          <a:xfrm>
            <a:off x="131763" y="4778375"/>
            <a:ext cx="5808662" cy="1963738"/>
          </a:xfrm>
          <a:prstGeom prst="rect">
            <a:avLst/>
          </a:prstGeom>
          <a:solidFill>
            <a:srgbClr val="0070C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sz="2000" dirty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1763" y="4221163"/>
            <a:ext cx="5808662" cy="12827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130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Например, </a:t>
            </a:r>
            <a:r>
              <a:rPr lang="ru-RU" sz="1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раздела </a:t>
            </a:r>
            <a:r>
              <a:rPr lang="ru-RU" sz="13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«Национальная экономика»</a:t>
            </a:r>
            <a:r>
              <a:rPr lang="ru-RU" sz="1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том числе, выделяются:</a:t>
            </a:r>
          </a:p>
          <a:p>
            <a:pPr algn="just" eaLnBrk="0" fontAlgn="ctr" hangingPunct="0">
              <a:buFont typeface="Wingdings" pitchFamily="2" charset="2"/>
              <a:buChar char="ü"/>
              <a:defRPr/>
            </a:pPr>
            <a:endParaRPr lang="ru-RU" sz="13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fontAlgn="ctr" hangingPunct="0">
              <a:buFont typeface="Wingdings" pitchFamily="2" charset="2"/>
              <a:buChar char="ü"/>
              <a:defRPr/>
            </a:pPr>
            <a:r>
              <a:rPr lang="ru-RU" sz="1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Сельское хозяйство;</a:t>
            </a:r>
          </a:p>
          <a:p>
            <a:pPr algn="just" eaLnBrk="0" fontAlgn="ctr" hangingPunct="0">
              <a:buFont typeface="Wingdings" pitchFamily="2" charset="2"/>
              <a:buChar char="ü"/>
              <a:defRPr/>
            </a:pPr>
            <a:r>
              <a:rPr lang="ru-RU" sz="1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Дорожное хозяйство;</a:t>
            </a:r>
          </a:p>
          <a:p>
            <a:pPr algn="just" eaLnBrk="0" fontAlgn="ctr" hangingPunct="0">
              <a:buFont typeface="Wingdings" pitchFamily="2" charset="2"/>
              <a:buChar char="ü"/>
              <a:defRPr/>
            </a:pPr>
            <a:r>
              <a:rPr lang="ru-RU" sz="13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национальной экономики.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19050" y="476250"/>
            <a:ext cx="9124950" cy="331311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prstClr val="white"/>
                </a:solidFill>
              </a:rPr>
              <a:t> </a:t>
            </a:r>
            <a:endParaRPr lang="ru-RU" b="1" dirty="0">
              <a:solidFill>
                <a:prstClr val="white"/>
              </a:solidFill>
            </a:endParaRPr>
          </a:p>
        </p:txBody>
      </p:sp>
      <p:sp>
        <p:nvSpPr>
          <p:cNvPr id="110596" name="Прямоугольник 41"/>
          <p:cNvSpPr>
            <a:spLocks noChangeArrowheads="1"/>
          </p:cNvSpPr>
          <p:nvPr/>
        </p:nvSpPr>
        <p:spPr bwMode="auto">
          <a:xfrm>
            <a:off x="857250" y="2357438"/>
            <a:ext cx="12969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 </a:t>
            </a:r>
          </a:p>
        </p:txBody>
      </p:sp>
      <p:sp>
        <p:nvSpPr>
          <p:cNvPr id="110597" name="Прямоугольник 42"/>
          <p:cNvSpPr>
            <a:spLocks noChangeArrowheads="1"/>
          </p:cNvSpPr>
          <p:nvPr/>
        </p:nvSpPr>
        <p:spPr bwMode="auto">
          <a:xfrm>
            <a:off x="1571625" y="1928813"/>
            <a:ext cx="1092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</a:p>
        </p:txBody>
      </p:sp>
      <p:sp>
        <p:nvSpPr>
          <p:cNvPr id="110598" name="Прямоугольник 43"/>
          <p:cNvSpPr>
            <a:spLocks noChangeArrowheads="1"/>
          </p:cNvSpPr>
          <p:nvPr/>
        </p:nvSpPr>
        <p:spPr bwMode="auto">
          <a:xfrm>
            <a:off x="2071688" y="2500313"/>
            <a:ext cx="14398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 </a:t>
            </a:r>
          </a:p>
        </p:txBody>
      </p:sp>
      <p:sp>
        <p:nvSpPr>
          <p:cNvPr id="110599" name="Прямоугольник 44"/>
          <p:cNvSpPr>
            <a:spLocks noChangeArrowheads="1"/>
          </p:cNvSpPr>
          <p:nvPr/>
        </p:nvSpPr>
        <p:spPr bwMode="auto">
          <a:xfrm>
            <a:off x="2928938" y="1785938"/>
            <a:ext cx="10969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 </a:t>
            </a:r>
          </a:p>
        </p:txBody>
      </p:sp>
      <p:sp>
        <p:nvSpPr>
          <p:cNvPr id="110600" name="Прямоугольник 45"/>
          <p:cNvSpPr>
            <a:spLocks noChangeArrowheads="1"/>
          </p:cNvSpPr>
          <p:nvPr/>
        </p:nvSpPr>
        <p:spPr bwMode="auto">
          <a:xfrm>
            <a:off x="3357563" y="2928938"/>
            <a:ext cx="13462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Жилищно-коммунальное хозяйство</a:t>
            </a:r>
          </a:p>
        </p:txBody>
      </p:sp>
      <p:sp>
        <p:nvSpPr>
          <p:cNvPr id="110601" name="Прямоугольник 47"/>
          <p:cNvSpPr>
            <a:spLocks noChangeArrowheads="1"/>
          </p:cNvSpPr>
          <p:nvPr/>
        </p:nvSpPr>
        <p:spPr bwMode="auto">
          <a:xfrm>
            <a:off x="4143375" y="2286000"/>
            <a:ext cx="9683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just" fontAlgn="b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0602" name="Прямоугольник 48"/>
          <p:cNvSpPr>
            <a:spLocks noChangeArrowheads="1"/>
          </p:cNvSpPr>
          <p:nvPr/>
        </p:nvSpPr>
        <p:spPr bwMode="auto">
          <a:xfrm>
            <a:off x="4629150" y="2508250"/>
            <a:ext cx="1190625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Культура,  кинематография</a:t>
            </a:r>
          </a:p>
        </p:txBody>
      </p:sp>
      <p:sp>
        <p:nvSpPr>
          <p:cNvPr id="110603" name="Прямоугольник 50"/>
          <p:cNvSpPr>
            <a:spLocks noChangeArrowheads="1"/>
          </p:cNvSpPr>
          <p:nvPr/>
        </p:nvSpPr>
        <p:spPr bwMode="auto">
          <a:xfrm>
            <a:off x="5357813" y="1857375"/>
            <a:ext cx="1079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Социальная политика </a:t>
            </a:r>
          </a:p>
        </p:txBody>
      </p:sp>
      <p:sp>
        <p:nvSpPr>
          <p:cNvPr id="110604" name="Прямоугольник 51"/>
          <p:cNvSpPr>
            <a:spLocks noChangeArrowheads="1"/>
          </p:cNvSpPr>
          <p:nvPr/>
        </p:nvSpPr>
        <p:spPr bwMode="auto">
          <a:xfrm>
            <a:off x="6143625" y="2214563"/>
            <a:ext cx="9747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</a:p>
        </p:txBody>
      </p:sp>
      <p:sp>
        <p:nvSpPr>
          <p:cNvPr id="110605" name="Прямоугольник 53"/>
          <p:cNvSpPr>
            <a:spLocks noChangeArrowheads="1"/>
          </p:cNvSpPr>
          <p:nvPr/>
        </p:nvSpPr>
        <p:spPr bwMode="auto">
          <a:xfrm>
            <a:off x="6500813" y="3071813"/>
            <a:ext cx="1444625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Обслуживание муниципального долга</a:t>
            </a:r>
          </a:p>
        </p:txBody>
      </p:sp>
      <p:sp>
        <p:nvSpPr>
          <p:cNvPr id="110606" name="Прямоугольник 54"/>
          <p:cNvSpPr>
            <a:spLocks noChangeArrowheads="1"/>
          </p:cNvSpPr>
          <p:nvPr/>
        </p:nvSpPr>
        <p:spPr bwMode="auto">
          <a:xfrm>
            <a:off x="7358063" y="2143125"/>
            <a:ext cx="1158875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"/>
            <a:r>
              <a:rPr lang="ru-RU" sz="1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(дотации)</a:t>
            </a:r>
          </a:p>
        </p:txBody>
      </p:sp>
      <p:cxnSp>
        <p:nvCxnSpPr>
          <p:cNvPr id="60" name="Прямая соединительная линия 59"/>
          <p:cNvCxnSpPr/>
          <p:nvPr/>
        </p:nvCxnSpPr>
        <p:spPr>
          <a:xfrm>
            <a:off x="1500188" y="1643063"/>
            <a:ext cx="0" cy="711200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2143125" y="1643063"/>
            <a:ext cx="0" cy="244475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2786063" y="1643063"/>
            <a:ext cx="0" cy="823912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3429000" y="1643063"/>
            <a:ext cx="0" cy="165100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4000500" y="1643063"/>
            <a:ext cx="0" cy="1214437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4572000" y="1643063"/>
            <a:ext cx="0" cy="660400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5214938" y="1643063"/>
            <a:ext cx="0" cy="844550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5857875" y="1643063"/>
            <a:ext cx="0" cy="244475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6429375" y="1643063"/>
            <a:ext cx="0" cy="523875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7143750" y="1643063"/>
            <a:ext cx="0" cy="1466850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7786688" y="1643063"/>
            <a:ext cx="0" cy="498475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618" name="Заголовок 1"/>
          <p:cNvSpPr txBox="1">
            <a:spLocks/>
          </p:cNvSpPr>
          <p:nvPr/>
        </p:nvSpPr>
        <p:spPr bwMode="auto">
          <a:xfrm>
            <a:off x="1089408" y="65088"/>
            <a:ext cx="6840538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Расходы бюджета по основным функциям</a:t>
            </a:r>
          </a:p>
        </p:txBody>
      </p:sp>
      <p:pic>
        <p:nvPicPr>
          <p:cNvPr id="110619" name="Picture 3" descr="\\prognoz\dept\Design\Внутренние работы\Презентации\909438 - Презентация для Минфина, оформление\в работе\Ico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3800" y="1000125"/>
            <a:ext cx="6826250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0963" y="3789363"/>
            <a:ext cx="8897937" cy="52228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из разделов классификации имеет перечень подразделов, которые отражают основные направления реализации соответствующей функции.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6011863" y="4311650"/>
            <a:ext cx="3024187" cy="2430463"/>
          </a:xfrm>
          <a:prstGeom prst="rect">
            <a:avLst/>
          </a:prstGeom>
          <a:solidFill>
            <a:srgbClr val="0070C0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>
                <a:solidFill>
                  <a:prstClr val="black">
                    <a:lumMod val="65000"/>
                    <a:lumOff val="3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Полный перечень разделов и подразделов классификации расходов бюджетов приведен в статье 21 Бюджетного кодекса Российской Федерации.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/>
          </p:cNvSpPr>
          <p:nvPr>
            <p:ph type="title"/>
          </p:nvPr>
        </p:nvSpPr>
        <p:spPr bwMode="auto">
          <a:xfrm>
            <a:off x="467544" y="0"/>
            <a:ext cx="8676456" cy="857121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СТРУКТУРА</a:t>
            </a: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РАСХОДОВ МУНИЦИПАЛЬНОГО РАЙОНА НА </a:t>
            </a: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2024</a:t>
            </a: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ГОД </a:t>
            </a:r>
            <a:endParaRPr lang="ru-RU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73818907"/>
              </p:ext>
            </p:extLst>
          </p:nvPr>
        </p:nvGraphicFramePr>
        <p:xfrm>
          <a:off x="428596" y="0"/>
          <a:ext cx="7596336" cy="4354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4805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29237"/>
              </p:ext>
            </p:extLst>
          </p:nvPr>
        </p:nvGraphicFramePr>
        <p:xfrm>
          <a:off x="1000100" y="4000504"/>
          <a:ext cx="8001056" cy="2376263"/>
        </p:xfrm>
        <a:graphic>
          <a:graphicData uri="http://schemas.openxmlformats.org/drawingml/2006/table">
            <a:tbl>
              <a:tblPr/>
              <a:tblGrid>
                <a:gridCol w="999838"/>
                <a:gridCol w="998293"/>
                <a:gridCol w="998293"/>
                <a:gridCol w="999839"/>
                <a:gridCol w="998293"/>
                <a:gridCol w="999838"/>
                <a:gridCol w="935092"/>
                <a:gridCol w="1071570"/>
              </a:tblGrid>
              <a:tr h="930937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Справочно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Общегос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.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Нац.экономика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ЖКХ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Культура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Соц.политика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Межб.трансферты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887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2023 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56378,6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25037,3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2675,7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326194,0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24390,4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19318,1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124557,6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013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2024год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50264,0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20367,5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2320,0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308447,5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24451,2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14301,8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38934,1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6426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% роста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89,2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81,3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86,7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94,6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100,2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74,0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31,3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/>
          </p:cNvSpPr>
          <p:nvPr>
            <p:ph type="title"/>
          </p:nvPr>
        </p:nvSpPr>
        <p:spPr bwMode="auto">
          <a:xfrm>
            <a:off x="467544" y="116632"/>
            <a:ext cx="8676456" cy="936104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СТРУКТУРА</a:t>
            </a:r>
            <a:r>
              <a:rPr lang="ru-RU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РАСХОДОВ МУНИЦИПАЛЬНОГО РАЙОНА НА  ПЛАНОВЫЙ ПЕРИОД 2025-2026ГГ</a:t>
            </a:r>
            <a:endParaRPr lang="ru-RU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74805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550443"/>
              </p:ext>
            </p:extLst>
          </p:nvPr>
        </p:nvGraphicFramePr>
        <p:xfrm>
          <a:off x="467544" y="1556792"/>
          <a:ext cx="8208911" cy="3314821"/>
        </p:xfrm>
        <a:graphic>
          <a:graphicData uri="http://schemas.openxmlformats.org/drawingml/2006/table">
            <a:tbl>
              <a:tblPr/>
              <a:tblGrid>
                <a:gridCol w="1044770"/>
                <a:gridCol w="1026020"/>
                <a:gridCol w="962096"/>
                <a:gridCol w="928694"/>
                <a:gridCol w="1078980"/>
                <a:gridCol w="1008112"/>
                <a:gridCol w="1008112"/>
                <a:gridCol w="1152127"/>
              </a:tblGrid>
              <a:tr h="1222590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Справочно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Общегос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.</a:t>
                      </a:r>
                    </a:p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Нац.экономика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ЖКХ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Образование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Культура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Соц.политика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Межб.трансферты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1626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2025год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42575,4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20454,5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/>
                        <a:t>2300,0</a:t>
                      </a:r>
                      <a:endParaRPr lang="ru-RU" b="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232484,6</a:t>
                      </a:r>
                      <a:endParaRPr lang="ru-RU" sz="16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19148,7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17017,8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37794,1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5337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2026год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40457,8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18768,5</a:t>
                      </a:r>
                      <a:endParaRPr lang="ru-RU" sz="14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228134,6</a:t>
                      </a:r>
                      <a:endParaRPr lang="ru-RU" sz="1600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19011,7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18259,7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37794,1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268"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% роста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95,0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91,8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87,0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98,1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99,3</a:t>
                      </a:r>
                      <a:endParaRPr lang="ru-RU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107,3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8255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92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1403350" y="5516563"/>
            <a:ext cx="6553200" cy="863600"/>
          </a:xfrm>
          <a:prstGeom prst="snip2DiagRect">
            <a:avLst/>
          </a:prstGeom>
          <a:solidFill>
            <a:srgbClr val="FFC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683568" y="908720"/>
          <a:ext cx="8103274" cy="4306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179388" y="188913"/>
            <a:ext cx="8856662" cy="431800"/>
          </a:xfrm>
          <a:prstGeom prst="rect">
            <a:avLst/>
          </a:prstGeo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0" hangingPunct="0"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j-lt"/>
                <a:ea typeface="+mj-ea"/>
                <a:cs typeface="+mj-cs"/>
              </a:rPr>
              <a:t>ЧТО ТАКОЕ БЮДЖЕТ?</a:t>
            </a:r>
          </a:p>
        </p:txBody>
      </p:sp>
      <p:sp>
        <p:nvSpPr>
          <p:cNvPr id="16388" name="Rectangle 1"/>
          <p:cNvSpPr>
            <a:spLocks noChangeArrowheads="1"/>
          </p:cNvSpPr>
          <p:nvPr/>
        </p:nvSpPr>
        <p:spPr bwMode="auto">
          <a:xfrm>
            <a:off x="1763713" y="5589588"/>
            <a:ext cx="5903912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ДЕФИЦИТ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расходов бюджета над его доходами</a:t>
            </a:r>
          </a:p>
          <a:p>
            <a:pPr eaLnBrk="0" hangingPunct="0"/>
            <a:endParaRPr lang="ru-RU" sz="140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1400" b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ПРОФИЦИТ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бюджета - превышение доходов бюджета над его расходами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/>
          </p:cNvSpPr>
          <p:nvPr>
            <p:ph type="title"/>
          </p:nvPr>
        </p:nvSpPr>
        <p:spPr bwMode="auto">
          <a:xfrm>
            <a:off x="395536" y="260648"/>
            <a:ext cx="8460432" cy="1224136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Сведения о расходах на реализацию муниципальных программ на 2024 год</a:t>
            </a:r>
            <a:b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0462391"/>
              </p:ext>
            </p:extLst>
          </p:nvPr>
        </p:nvGraphicFramePr>
        <p:xfrm>
          <a:off x="39329" y="1340768"/>
          <a:ext cx="9104670" cy="17559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5723"/>
                <a:gridCol w="6929217"/>
                <a:gridCol w="1369730"/>
              </a:tblGrid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</a:p>
                    <a:p>
                      <a:r>
                        <a:rPr lang="ru-RU" dirty="0" smtClean="0"/>
                        <a:t>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 </a:t>
                      </a:r>
                      <a:r>
                        <a:rPr lang="ru-RU" dirty="0" err="1" smtClean="0"/>
                        <a:t>тыс.руб</a:t>
                      </a:r>
                      <a:r>
                        <a:rPr lang="ru-RU" dirty="0" smtClean="0"/>
                        <a:t>.</a:t>
                      </a:r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физкультуры и спорта в Болховском районе» на 2022-2024годы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230,0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«Детство- в добрые руки!» на 2022-2024 годы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243,0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системы образования в Болховском районе Орловской области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72295,9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«Молодежь Болховского района на 2021-2023</a:t>
                      </a:r>
                      <a:r>
                        <a:rPr lang="ru-RU" baseline="0" dirty="0" smtClean="0"/>
                        <a:t>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145,0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«Организация временного трудоустройства</a:t>
                      </a:r>
                      <a:r>
                        <a:rPr lang="ru-RU" baseline="0" dirty="0" smtClean="0"/>
                        <a:t> несовершеннолетних граждан в возрасте от 14 до 18 лет в свободное от учебы время на 2022-2024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93,2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«Улучшение водоснабжения и водоотведения в Болховском районе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1600,0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«Профилактика</a:t>
                      </a:r>
                      <a:r>
                        <a:rPr lang="ru-RU" baseline="0" dirty="0" smtClean="0"/>
                        <a:t> терроризма на территории Болховского района Орловской области на 2023-2024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91,0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«Обеспечение безопасности</a:t>
                      </a:r>
                      <a:r>
                        <a:rPr lang="ru-RU" baseline="0" dirty="0" smtClean="0"/>
                        <a:t> дорожного движения в Болховском районе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9.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Районная целевая программа «Наказы избирателей на 2024 год»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280,0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10.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архивного</a:t>
                      </a:r>
                      <a:r>
                        <a:rPr lang="ru-RU" baseline="0" dirty="0" smtClean="0"/>
                        <a:t> дела в Болховском районе Орловской области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11.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«Социальная поддержка инвалидов (доступная среда) в Болховском районе на 2022-2024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12.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«Строительство</a:t>
                      </a:r>
                      <a:r>
                        <a:rPr lang="ru-RU" baseline="0" dirty="0" smtClean="0"/>
                        <a:t> и ремонт автомобильных дорог на территории Болховского района на 2022-2024 годы» (дорожный фонд)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8680,0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13.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«Сохранение и реконструкция мемориальных объектов в Болховском районе на 2024-2025</a:t>
                      </a:r>
                      <a:r>
                        <a:rPr lang="ru-RU" baseline="0" dirty="0" smtClean="0"/>
                        <a:t>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14.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«Совершенствование системы профилактики правонарушений и усиление борьбы с преступностью на 2024-2026</a:t>
                      </a:r>
                      <a:r>
                        <a:rPr lang="ru-RU" baseline="0" dirty="0" smtClean="0"/>
                        <a:t>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31,2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15.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муниципальной службы в Болховском районе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16.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сферы культуры в Болховском районе на 2023-2024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17.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«Комплексное развитие сельских территорий Болховского района Орловской области на 2024-2026 годы </a:t>
                      </a:r>
                      <a:r>
                        <a:rPr lang="ru-RU" baseline="0" dirty="0" smtClean="0"/>
                        <a:t>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18.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системы безопасности в Болховском районе на 2022-2024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19.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</a:t>
                      </a:r>
                      <a:r>
                        <a:rPr lang="ru-RU" baseline="0" dirty="0" smtClean="0"/>
                        <a:t> программа «Обеспечение жильем молодых семей на 2021-2025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20.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Основное мероприятие «Обеспечение функционирования модели персонифицированного финансирования дополнительного образования детей»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2949,8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21.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</a:t>
                      </a:r>
                      <a:r>
                        <a:rPr lang="ru-RU" baseline="0" dirty="0" smtClean="0"/>
                        <a:t> программа «Поддержка социально ориентированных некоммерческих организаций в Болховском районе на 2022-2024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r>
                        <a:rPr lang="ru-RU" dirty="0" smtClean="0"/>
                        <a:t>22.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«Обращение с твердыми коммунальными отходами на территории Болховского района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580,0</a:t>
                      </a:r>
                      <a:endParaRPr lang="ru-RU" dirty="0"/>
                    </a:p>
                  </a:txBody>
                  <a:tcPr/>
                </a:tc>
              </a:tr>
              <a:tr h="3688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88139,1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35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/>
          </p:cNvSpPr>
          <p:nvPr>
            <p:ph type="title"/>
          </p:nvPr>
        </p:nvSpPr>
        <p:spPr bwMode="auto">
          <a:xfrm>
            <a:off x="467544" y="260648"/>
            <a:ext cx="8388424" cy="1440160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Сведения о расходах на реализацию муниципальных программ на плановый период 2025 -2026 годов            </a:t>
            </a:r>
            <a:br>
              <a:rPr lang="ru-RU" sz="28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8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430556"/>
              </p:ext>
            </p:extLst>
          </p:nvPr>
        </p:nvGraphicFramePr>
        <p:xfrm>
          <a:off x="1" y="1262584"/>
          <a:ext cx="9036497" cy="25268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6607"/>
                <a:gridCol w="5057748"/>
                <a:gridCol w="1521940"/>
                <a:gridCol w="1800202"/>
              </a:tblGrid>
              <a:tr h="639383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</a:p>
                    <a:p>
                      <a:r>
                        <a:rPr lang="ru-RU" dirty="0" smtClean="0"/>
                        <a:t>п/п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2025 год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  (тыс.руб.)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2026 год</a:t>
                      </a:r>
                    </a:p>
                    <a:p>
                      <a:pPr algn="ctr"/>
                      <a:r>
                        <a:rPr lang="ru-RU" dirty="0" smtClean="0"/>
                        <a:t>               (тыс.руб.)</a:t>
                      </a:r>
                    </a:p>
                  </a:txBody>
                  <a:tcPr/>
                </a:tc>
              </a:tr>
              <a:tr h="913404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физкультуры и спорта в Болховском районе» на 2022-2024годы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39383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«Детство- в добрые руки!» на 2022-2024 годы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03701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системы образования в Болховском районе Орловской области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59899,8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60752,3</a:t>
                      </a:r>
                      <a:endParaRPr lang="ru-RU" dirty="0"/>
                    </a:p>
                  </a:txBody>
                  <a:tcPr/>
                </a:tc>
              </a:tr>
              <a:tr h="809568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«Молодежь Болховского района на 2021-2025</a:t>
                      </a:r>
                      <a:r>
                        <a:rPr lang="ru-RU" baseline="0" dirty="0" smtClean="0"/>
                        <a:t>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145,0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98110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«Организация временного трудоустройства</a:t>
                      </a:r>
                      <a:r>
                        <a:rPr lang="ru-RU" baseline="0" dirty="0" smtClean="0"/>
                        <a:t> несовершеннолетних граждан в возрасте от 14 до 18 лет в свободное от учебы время на 2022-2024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2440"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«Улучшение водоснабжения и водоотведения в Болховском районе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1600,0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1600,0</a:t>
                      </a:r>
                      <a:endParaRPr lang="ru-RU" dirty="0"/>
                    </a:p>
                  </a:txBody>
                  <a:tcPr/>
                </a:tc>
              </a:tr>
              <a:tr h="1345777">
                <a:tc>
                  <a:txBody>
                    <a:bodyPr/>
                    <a:lstStyle/>
                    <a:p>
                      <a:r>
                        <a:rPr lang="ru-RU" dirty="0" smtClean="0"/>
                        <a:t>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«Профилактика</a:t>
                      </a:r>
                      <a:r>
                        <a:rPr lang="ru-RU" baseline="0" dirty="0" smtClean="0"/>
                        <a:t> терроризма на территории Болховского района Орловской области на 2023-2024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93443">
                <a:tc>
                  <a:txBody>
                    <a:bodyPr/>
                    <a:lstStyle/>
                    <a:p>
                      <a:r>
                        <a:rPr lang="ru-RU" dirty="0" smtClean="0"/>
                        <a:t>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«Обеспечение безопасности</a:t>
                      </a:r>
                      <a:r>
                        <a:rPr lang="ru-RU" baseline="0" dirty="0" smtClean="0"/>
                        <a:t> дорожного движения в Болховском районе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30,0</a:t>
                      </a:r>
                      <a:endParaRPr lang="ru-RU" dirty="0"/>
                    </a:p>
                  </a:txBody>
                  <a:tcPr/>
                </a:tc>
              </a:tr>
              <a:tr h="639383">
                <a:tc>
                  <a:txBody>
                    <a:bodyPr/>
                    <a:lstStyle/>
                    <a:p>
                      <a:r>
                        <a:rPr lang="ru-RU" dirty="0" smtClean="0"/>
                        <a:t>9.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Районная целевая программа «Наказы избирателей на 2024 год»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52440">
                <a:tc>
                  <a:txBody>
                    <a:bodyPr/>
                    <a:lstStyle/>
                    <a:p>
                      <a:r>
                        <a:rPr lang="ru-RU" dirty="0" smtClean="0"/>
                        <a:t>10.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архивного</a:t>
                      </a:r>
                      <a:r>
                        <a:rPr lang="ru-RU" baseline="0" dirty="0" smtClean="0"/>
                        <a:t> дела в Болховском районе Орловской области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10,0</a:t>
                      </a:r>
                      <a:endParaRPr lang="ru-RU" dirty="0"/>
                    </a:p>
                  </a:txBody>
                  <a:tcPr/>
                </a:tc>
              </a:tr>
              <a:tr h="1093443">
                <a:tc>
                  <a:txBody>
                    <a:bodyPr/>
                    <a:lstStyle/>
                    <a:p>
                      <a:r>
                        <a:rPr lang="ru-RU" dirty="0" smtClean="0"/>
                        <a:t>11.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«Социальная поддержка инвалидов (доступная среда) в Болховском районе на 2022-2024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45777">
                <a:tc>
                  <a:txBody>
                    <a:bodyPr/>
                    <a:lstStyle/>
                    <a:p>
                      <a:r>
                        <a:rPr lang="ru-RU" dirty="0" smtClean="0"/>
                        <a:t>12.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«Строительство</a:t>
                      </a:r>
                      <a:r>
                        <a:rPr lang="ru-RU" baseline="0" dirty="0" smtClean="0"/>
                        <a:t> и ремонт автомобильных дорог на территории Болховского района на 2022-2024 годы» (дорожный фонд)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8887,0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9201,0</a:t>
                      </a:r>
                      <a:endParaRPr lang="ru-RU" dirty="0"/>
                    </a:p>
                  </a:txBody>
                  <a:tcPr/>
                </a:tc>
              </a:tr>
              <a:tr h="1295310">
                <a:tc>
                  <a:txBody>
                    <a:bodyPr/>
                    <a:lstStyle/>
                    <a:p>
                      <a:r>
                        <a:rPr lang="ru-RU" dirty="0" smtClean="0"/>
                        <a:t>13.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«Сохранение и реконструкция мемориальных объектов в Болховском районе на 2024-2025</a:t>
                      </a:r>
                      <a:r>
                        <a:rPr lang="ru-RU" baseline="0" dirty="0" smtClean="0"/>
                        <a:t>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83014">
                <a:tc>
                  <a:txBody>
                    <a:bodyPr/>
                    <a:lstStyle/>
                    <a:p>
                      <a:r>
                        <a:rPr lang="ru-RU" dirty="0" smtClean="0"/>
                        <a:t>14.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«Совершенствование системы профилактики правонарушений и усиление борьбы с преступностью на 2024-2024</a:t>
                      </a:r>
                      <a:r>
                        <a:rPr lang="ru-RU" baseline="0" dirty="0" smtClean="0"/>
                        <a:t>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31,2</a:t>
                      </a:r>
                      <a:endParaRPr lang="ru-RU" dirty="0"/>
                    </a:p>
                  </a:txBody>
                  <a:tcPr/>
                </a:tc>
              </a:tr>
              <a:tr h="913404">
                <a:tc>
                  <a:txBody>
                    <a:bodyPr/>
                    <a:lstStyle/>
                    <a:p>
                      <a:r>
                        <a:rPr lang="ru-RU" dirty="0" smtClean="0"/>
                        <a:t>15.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муниципальной службы в Болховском районе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20,0</a:t>
                      </a:r>
                      <a:endParaRPr lang="ru-RU" dirty="0"/>
                    </a:p>
                  </a:txBody>
                  <a:tcPr/>
                </a:tc>
              </a:tr>
              <a:tr h="913404">
                <a:tc>
                  <a:txBody>
                    <a:bodyPr/>
                    <a:lstStyle/>
                    <a:p>
                      <a:r>
                        <a:rPr lang="ru-RU" dirty="0" smtClean="0"/>
                        <a:t>16.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сферы культуры в Болховском районе на 2023-2024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58401">
                <a:tc>
                  <a:txBody>
                    <a:bodyPr/>
                    <a:lstStyle/>
                    <a:p>
                      <a:r>
                        <a:rPr lang="ru-RU" dirty="0" smtClean="0"/>
                        <a:t>17.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«Комплексное развитие сельских территорий Болховского района Орловской области на 2024-2026</a:t>
                      </a:r>
                      <a:r>
                        <a:rPr lang="ru-RU" baseline="0" dirty="0" smtClean="0"/>
                        <a:t>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200,0</a:t>
                      </a:r>
                      <a:endParaRPr lang="ru-RU" dirty="0"/>
                    </a:p>
                  </a:txBody>
                  <a:tcPr/>
                </a:tc>
              </a:tr>
              <a:tr h="1358401">
                <a:tc>
                  <a:txBody>
                    <a:bodyPr/>
                    <a:lstStyle/>
                    <a:p>
                      <a:r>
                        <a:rPr lang="ru-RU" dirty="0" smtClean="0"/>
                        <a:t>18.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«Развитие системы безопасности в Болховском районе на 2022-2024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58401">
                <a:tc>
                  <a:txBody>
                    <a:bodyPr/>
                    <a:lstStyle/>
                    <a:p>
                      <a:r>
                        <a:rPr lang="ru-RU" dirty="0" smtClean="0"/>
                        <a:t>19.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«Обеспечение жильем молодых семей на 2021-2025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58401">
                <a:tc>
                  <a:txBody>
                    <a:bodyPr/>
                    <a:lstStyle/>
                    <a:p>
                      <a:r>
                        <a:rPr lang="ru-RU" dirty="0" smtClean="0"/>
                        <a:t>20.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</a:t>
                      </a:r>
                      <a:r>
                        <a:rPr lang="ru-RU" baseline="0" dirty="0" smtClean="0"/>
                        <a:t> программа «Поддержка социально ориентированных некоммерческих организаций в Болховском районе на 2022-2024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58401">
                <a:tc>
                  <a:txBody>
                    <a:bodyPr/>
                    <a:lstStyle/>
                    <a:p>
                      <a:r>
                        <a:rPr lang="ru-RU" dirty="0" smtClean="0"/>
                        <a:t>21.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Муниципальная программа «Обращение с твердыми коммунальными отходами на территории Болховского района на 2024-2026 годы»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360,0</a:t>
                      </a:r>
                      <a:endParaRPr lang="ru-RU" dirty="0"/>
                    </a:p>
                  </a:txBody>
                  <a:tcPr/>
                </a:tc>
              </a:tr>
              <a:tr h="36536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71483,0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72204,5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732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Заголовок 1"/>
          <p:cNvSpPr>
            <a:spLocks noGrp="1"/>
          </p:cNvSpPr>
          <p:nvPr>
            <p:ph type="title"/>
          </p:nvPr>
        </p:nvSpPr>
        <p:spPr bwMode="auto">
          <a:xfrm>
            <a:off x="251520" y="24674"/>
            <a:ext cx="8862698" cy="1964166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предельном объёме муниципального долга</a:t>
            </a:r>
            <a:br>
              <a:rPr lang="ru-RU" sz="32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635267"/>
              </p:ext>
            </p:extLst>
          </p:nvPr>
        </p:nvGraphicFramePr>
        <p:xfrm>
          <a:off x="1043608" y="2259712"/>
          <a:ext cx="655272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8196"/>
                <a:gridCol w="3264532"/>
              </a:tblGrid>
              <a:tr h="629789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 01 января 2025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77231,0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тыс.руб.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709044"/>
              </p:ext>
            </p:extLst>
          </p:nvPr>
        </p:nvGraphicFramePr>
        <p:xfrm>
          <a:off x="1043608" y="3006472"/>
          <a:ext cx="6552728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4396"/>
                <a:gridCol w="3188332"/>
              </a:tblGrid>
              <a:tr h="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 01 января 2026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80372,0 тыс.руб.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4565853"/>
              </p:ext>
            </p:extLst>
          </p:nvPr>
        </p:nvGraphicFramePr>
        <p:xfrm>
          <a:off x="1043608" y="3789040"/>
          <a:ext cx="6552728" cy="72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9433"/>
                <a:gridCol w="3153295"/>
              </a:tblGrid>
              <a:tr h="72008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 01 января 2027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85368,0 тыс.руб.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98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Заголовок 1"/>
          <p:cNvSpPr>
            <a:spLocks noGrp="1"/>
          </p:cNvSpPr>
          <p:nvPr>
            <p:ph type="title"/>
          </p:nvPr>
        </p:nvSpPr>
        <p:spPr bwMode="auto">
          <a:xfrm>
            <a:off x="-29782" y="24674"/>
            <a:ext cx="9144000" cy="785813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Расходы на образование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79412" y="4759325"/>
            <a:ext cx="1928812" cy="1143000"/>
          </a:xfrm>
          <a:prstGeom prst="roundRect">
            <a:avLst/>
          </a:prstGeom>
          <a:gradFill flip="none" rotWithShape="1">
            <a:gsLst>
              <a:gs pos="0">
                <a:srgbClr val="5E9EFF"/>
              </a:gs>
              <a:gs pos="49000">
                <a:srgbClr val="85C2FF"/>
              </a:gs>
              <a:gs pos="90000">
                <a:srgbClr val="C4D6EB"/>
              </a:gs>
              <a:gs pos="100000">
                <a:srgbClr val="FFEBFA"/>
              </a:gs>
            </a:gsLst>
            <a:lin ang="5400000" scaled="0"/>
            <a:tileRect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0192" y="4712238"/>
            <a:ext cx="1928813" cy="1143000"/>
          </a:xfrm>
          <a:prstGeom prst="roundRect">
            <a:avLst/>
          </a:prstGeom>
          <a:gradFill>
            <a:gsLst>
              <a:gs pos="0">
                <a:srgbClr val="7030A0"/>
              </a:gs>
              <a:gs pos="84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308447,5</a:t>
            </a:r>
            <a:endParaRPr lang="ru-RU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4" name="Text Box 34"/>
          <p:cNvSpPr txBox="1">
            <a:spLocks noChangeArrowheads="1"/>
          </p:cNvSpPr>
          <p:nvPr/>
        </p:nvSpPr>
        <p:spPr bwMode="auto">
          <a:xfrm>
            <a:off x="1078450" y="5921914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89095" name="Text Box 34"/>
          <p:cNvSpPr txBox="1">
            <a:spLocks noChangeArrowheads="1"/>
          </p:cNvSpPr>
          <p:nvPr/>
        </p:nvSpPr>
        <p:spPr bwMode="auto">
          <a:xfrm>
            <a:off x="6444208" y="5921914"/>
            <a:ext cx="1928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89096" name="AutoShape 42"/>
          <p:cNvSpPr>
            <a:spLocks noChangeArrowheads="1"/>
          </p:cNvSpPr>
          <p:nvPr/>
        </p:nvSpPr>
        <p:spPr bwMode="auto">
          <a:xfrm>
            <a:off x="2267745" y="3962400"/>
            <a:ext cx="4032448" cy="546720"/>
          </a:xfrm>
          <a:prstGeom prst="curvedDownArrow">
            <a:avLst>
              <a:gd name="adj1" fmla="val 49397"/>
              <a:gd name="adj2" fmla="val 132598"/>
              <a:gd name="adj3" fmla="val 54898"/>
            </a:avLst>
          </a:prstGeom>
          <a:gradFill rotWithShape="0">
            <a:gsLst>
              <a:gs pos="85000">
                <a:srgbClr val="7030A0"/>
              </a:gs>
              <a:gs pos="0">
                <a:srgbClr val="00B0F0"/>
              </a:gs>
              <a:gs pos="50000">
                <a:srgbClr val="7030A0"/>
              </a:gs>
              <a:gs pos="100000">
                <a:srgbClr val="7030A0"/>
              </a:gs>
            </a:gsLst>
            <a:lin ang="2700000" scaled="0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7" name="Text Box 34"/>
          <p:cNvSpPr txBox="1">
            <a:spLocks noChangeArrowheads="1"/>
          </p:cNvSpPr>
          <p:nvPr/>
        </p:nvSpPr>
        <p:spPr bwMode="auto">
          <a:xfrm>
            <a:off x="3347864" y="4142408"/>
            <a:ext cx="1714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-17746,5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9098" name="Picture 3" descr="E:\Презентации\70546275_1297454510_b0f46bebffc5a3b0c82b7901f8b746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3216" y="1102927"/>
            <a:ext cx="3643312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9" name="Text Box 34"/>
          <p:cNvSpPr txBox="1">
            <a:spLocks noChangeArrowheads="1"/>
          </p:cNvSpPr>
          <p:nvPr/>
        </p:nvSpPr>
        <p:spPr bwMode="auto">
          <a:xfrm>
            <a:off x="979412" y="5100382"/>
            <a:ext cx="1714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326194,0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08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352928" cy="6048672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effectLst/>
              </a:rPr>
              <a:t>Верхний предел муниципального долга Болховского района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  на конец очередного финансового   2024 года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 и конец каждого года планового периода 2025 и 2026 годов</a:t>
            </a:r>
            <a:br>
              <a:rPr lang="ru-RU" sz="2000" dirty="0">
                <a:effectLst/>
              </a:rPr>
            </a:br>
            <a:r>
              <a:rPr lang="ru-RU" sz="1800" dirty="0">
                <a:effectLst/>
              </a:rPr>
              <a:t> 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 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	1) на 01 января 2025 года – в сумме 7723,1 тыс. рублей;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	2) на 01 января 2026 года – в сумме 15760,3 тыс. рублей;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	3) на 01 января 2027 года – в сумме 24297,1 тыс. рублей.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 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Верхний предел муниципального долга по муниципальным гарантиям Болховского района на конец очередного финансового 2024 года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и конец каждого года планового периода 2025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 и 2026 годов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 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 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	1) на 01 января 2025 года – 0,00 рублей;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	2) на 01 января 2026 года – 0,00 рублей;</a:t>
            </a:r>
            <a:br>
              <a:rPr lang="ru-RU" sz="1800" dirty="0">
                <a:effectLst/>
              </a:rPr>
            </a:br>
            <a:r>
              <a:rPr lang="ru-RU" sz="1800" dirty="0">
                <a:effectLst/>
              </a:rPr>
              <a:t>	3) на 01 января 2027 года – 0,00 рублей.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202999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6120680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>Предельный </a:t>
            </a:r>
            <a:r>
              <a:rPr lang="ru-RU" sz="2400" dirty="0">
                <a:effectLst/>
              </a:rPr>
              <a:t>объем муниципального долга Болховского района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 на конец очередного финансового 2024 года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 и конец каждого года планового периода 2025 и 2026 годов</a:t>
            </a:r>
            <a:br>
              <a:rPr lang="ru-RU" sz="2400" dirty="0">
                <a:effectLst/>
              </a:rPr>
            </a:br>
            <a:r>
              <a:rPr lang="ru-RU" sz="2400" dirty="0">
                <a:effectLst/>
              </a:rPr>
              <a:t> </a:t>
            </a:r>
            <a:br>
              <a:rPr lang="ru-RU" sz="2400" dirty="0">
                <a:effectLst/>
              </a:rPr>
            </a:br>
            <a:r>
              <a:rPr lang="ru-RU" sz="2000" dirty="0">
                <a:effectLst/>
              </a:rPr>
              <a:t> 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	1) на 2024 год – в сумме 77231,0 тыс. рублей;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	2) на 2025 год – в сумме 80372,0 тыс. рублей;</a:t>
            </a:r>
            <a:br>
              <a:rPr lang="ru-RU" sz="2000" dirty="0">
                <a:effectLst/>
              </a:rPr>
            </a:br>
            <a:r>
              <a:rPr lang="ru-RU" sz="2000" dirty="0">
                <a:effectLst/>
              </a:rPr>
              <a:t>	3) на 2026 год – в сумме 85368,0 тыс. рублей</a:t>
            </a:r>
            <a:r>
              <a:rPr lang="ru-RU" sz="2000" dirty="0" smtClean="0">
                <a:effectLst/>
              </a:rPr>
              <a:t>.</a:t>
            </a: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675418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Прямоугольник 1"/>
          <p:cNvSpPr>
            <a:spLocks noChangeArrowheads="1"/>
          </p:cNvSpPr>
          <p:nvPr/>
        </p:nvSpPr>
        <p:spPr bwMode="auto">
          <a:xfrm>
            <a:off x="179512" y="428624"/>
            <a:ext cx="878497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0" hangingPunct="0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Финансовый отдел Администрации муниципального образования - Болховский муниципальный район Орловской области </a:t>
            </a:r>
          </a:p>
          <a:p>
            <a:pPr eaLnBrk="0" hangingPunct="0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Юридический адрес: 303140, Орловская область, </a:t>
            </a:r>
            <a:r>
              <a:rPr lang="ru-RU" sz="32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г.Болхов</a:t>
            </a: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</a:t>
            </a:r>
            <a:endParaRPr lang="en-US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0" hangingPunct="0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ул. Ленина д.2а</a:t>
            </a:r>
          </a:p>
          <a:p>
            <a:pPr eaLnBrk="0" hangingPunct="0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Начальник: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Тарасова Татьяна Васильевна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eaLnBrk="0" hangingPunct="0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Контактный телефон: 8 (48640) 2-44-72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авильный пятиугольник 13"/>
          <p:cNvSpPr/>
          <p:nvPr/>
        </p:nvSpPr>
        <p:spPr>
          <a:xfrm rot="10800000">
            <a:off x="1293813" y="4630738"/>
            <a:ext cx="1979612" cy="1006475"/>
          </a:xfrm>
          <a:prstGeom prst="pentagon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23554" name="Picture 2" descr="\\prognoz\dept\Design\Внутренние работы\Презентации\909438 - Презентация для Минфина, оформление\в работе\Расходы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2813" y="293688"/>
            <a:ext cx="1765300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\\prognoz\dept\Design\Внутренние работы\Презентации\909438 - Презентация для Минфина, оформление\в работе\Доходы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654050"/>
            <a:ext cx="1182688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2" descr="\\prognoz\dept\Design\Внутренние работы\Презентации\909438 - Презентация для Минфина, оформление\в работе\Расходы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24713" y="582613"/>
            <a:ext cx="1192212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\\prognoz\dept\Design\Внутренние работы\Презентации\909438 - Презентация для Минфина, оформление\в работе\Доходы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60963" y="222250"/>
            <a:ext cx="1758950" cy="472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703263" y="836613"/>
            <a:ext cx="7704137" cy="452437"/>
          </a:xfrm>
          <a:prstGeom prst="rect">
            <a:avLst/>
          </a:prstGeom>
          <a:pattFill prst="ltDnDiag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– Расходы = Дефицит (Профицит)</a:t>
            </a:r>
          </a:p>
        </p:txBody>
      </p:sp>
      <p:sp>
        <p:nvSpPr>
          <p:cNvPr id="23559" name="Заголовок 1"/>
          <p:cNvSpPr txBox="1">
            <a:spLocks/>
          </p:cNvSpPr>
          <p:nvPr/>
        </p:nvSpPr>
        <p:spPr bwMode="auto">
          <a:xfrm>
            <a:off x="830263" y="3716338"/>
            <a:ext cx="11842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</p:txBody>
      </p:sp>
      <p:sp>
        <p:nvSpPr>
          <p:cNvPr id="23560" name="Заголовок 1"/>
          <p:cNvSpPr txBox="1">
            <a:spLocks/>
          </p:cNvSpPr>
          <p:nvPr/>
        </p:nvSpPr>
        <p:spPr bwMode="auto">
          <a:xfrm>
            <a:off x="1239838" y="4606925"/>
            <a:ext cx="208756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 b="1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</a:p>
          <a:p>
            <a:pPr algn="ctr"/>
            <a:r>
              <a:rPr lang="ru-RU" sz="1600" b="1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</a:rPr>
              <a:t>(расходы больше </a:t>
            </a:r>
            <a:r>
              <a:rPr lang="ru-RU" sz="1600" b="1">
                <a:solidFill>
                  <a:srgbClr val="984807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доходов)</a:t>
            </a:r>
            <a:endParaRPr lang="ru-RU" sz="1600" b="1">
              <a:solidFill>
                <a:srgbClr val="98480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1" name="Заголовок 1"/>
          <p:cNvSpPr txBox="1">
            <a:spLocks/>
          </p:cNvSpPr>
          <p:nvPr/>
        </p:nvSpPr>
        <p:spPr bwMode="auto">
          <a:xfrm>
            <a:off x="5184775" y="3987800"/>
            <a:ext cx="17589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</p:txBody>
      </p:sp>
      <p:sp>
        <p:nvSpPr>
          <p:cNvPr id="23562" name="Заголовок 1"/>
          <p:cNvSpPr txBox="1">
            <a:spLocks/>
          </p:cNvSpPr>
          <p:nvPr/>
        </p:nvSpPr>
        <p:spPr bwMode="auto">
          <a:xfrm>
            <a:off x="7227888" y="3852863"/>
            <a:ext cx="119221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6113" y="4583113"/>
            <a:ext cx="3630612" cy="4762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564" name="Заголовок 1"/>
          <p:cNvSpPr txBox="1">
            <a:spLocks/>
          </p:cNvSpPr>
          <p:nvPr/>
        </p:nvSpPr>
        <p:spPr bwMode="auto">
          <a:xfrm>
            <a:off x="2230438" y="3925888"/>
            <a:ext cx="17653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Расходы</a:t>
            </a:r>
          </a:p>
        </p:txBody>
      </p:sp>
      <p:sp>
        <p:nvSpPr>
          <p:cNvPr id="19" name="Правильный пятиугольник 18"/>
          <p:cNvSpPr/>
          <p:nvPr/>
        </p:nvSpPr>
        <p:spPr>
          <a:xfrm rot="10800000">
            <a:off x="5759450" y="4630738"/>
            <a:ext cx="2060575" cy="1020762"/>
          </a:xfrm>
          <a:prstGeom prst="pentagon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3566" name="Заголовок 1"/>
          <p:cNvSpPr txBox="1">
            <a:spLocks/>
          </p:cNvSpPr>
          <p:nvPr/>
        </p:nvSpPr>
        <p:spPr bwMode="auto">
          <a:xfrm>
            <a:off x="5759450" y="4740275"/>
            <a:ext cx="20891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1600" b="1">
                <a:solidFill>
                  <a:srgbClr val="31859C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</a:p>
          <a:p>
            <a:pPr algn="ctr"/>
            <a:r>
              <a:rPr lang="ru-RU" sz="1600" b="1">
                <a:solidFill>
                  <a:srgbClr val="31859C"/>
                </a:solidFill>
                <a:latin typeface="Times New Roman" pitchFamily="18" charset="0"/>
                <a:cs typeface="Times New Roman" pitchFamily="18" charset="0"/>
              </a:rPr>
              <a:t>(доходы </a:t>
            </a:r>
            <a:r>
              <a:rPr lang="ru-RU" sz="1600" b="1">
                <a:solidFill>
                  <a:srgbClr val="31859C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больше расходов)</a:t>
            </a:r>
            <a:endParaRPr lang="ru-RU" sz="1600" b="1">
              <a:solidFill>
                <a:srgbClr val="31859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949825" y="4583113"/>
            <a:ext cx="3630613" cy="476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46650" y="5653088"/>
            <a:ext cx="3995738" cy="101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1500" dirty="0">
                <a:solidFill>
                  <a:srgbClr val="4BACC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При превышении доходов над расходами принимается решение, как их использовать (например, накапливать  резервы, остатки, погашать долг).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7963" y="5653088"/>
            <a:ext cx="4506912" cy="1016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ru-RU" sz="1500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При превышении расходов над доходами принимается решение об источниках покрытия дефицита (например, использовать имеющиеся накопления, остатки, взять в долг). </a:t>
            </a:r>
          </a:p>
        </p:txBody>
      </p:sp>
      <p:sp>
        <p:nvSpPr>
          <p:cNvPr id="23570" name="Прямоугольник 24"/>
          <p:cNvSpPr>
            <a:spLocks noChangeArrowheads="1"/>
          </p:cNvSpPr>
          <p:nvPr/>
        </p:nvSpPr>
        <p:spPr bwMode="auto">
          <a:xfrm>
            <a:off x="467545" y="171450"/>
            <a:ext cx="7776344" cy="37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013"/>
              </a:lnSpc>
              <a:buClr>
                <a:srgbClr val="000000"/>
              </a:buClr>
              <a:buSzPts val="1200"/>
            </a:pPr>
            <a:r>
              <a:rPr lang="en-US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Понятие дефицита (профицита) бюджета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кругленный прямоугольник 18"/>
          <p:cNvSpPr/>
          <p:nvPr/>
        </p:nvSpPr>
        <p:spPr>
          <a:xfrm>
            <a:off x="2616200" y="1804988"/>
            <a:ext cx="3924300" cy="917575"/>
          </a:xfrm>
          <a:prstGeom prst="roundRect">
            <a:avLst>
              <a:gd name="adj" fmla="val 6299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2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бюджеты?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9425" y="2857500"/>
            <a:ext cx="2136775" cy="1219200"/>
          </a:xfrm>
          <a:prstGeom prst="roundRect">
            <a:avLst>
              <a:gd name="adj" fmla="val 639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семей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530600" y="3335338"/>
            <a:ext cx="2095500" cy="1200150"/>
          </a:xfrm>
          <a:prstGeom prst="roundRect">
            <a:avLst>
              <a:gd name="adj" fmla="val 6397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публично-правовых образований: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540500" y="2857500"/>
            <a:ext cx="2268538" cy="1219200"/>
          </a:xfrm>
          <a:prstGeom prst="roundRect">
            <a:avLst>
              <a:gd name="adj" fmla="val 639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организаций</a:t>
            </a:r>
            <a:endParaRPr lang="en-US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04800" y="692150"/>
            <a:ext cx="8551863" cy="720725"/>
          </a:xfrm>
          <a:prstGeom prst="roundRect">
            <a:avLst>
              <a:gd name="adj" fmla="val 0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000" b="1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– ЭТО ПЛАН ДОХОДОВ И РАСХОДОВ 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000" b="1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ОПРЕДЕЛЕННЫЙ ПЕРИОД</a:t>
            </a:r>
          </a:p>
        </p:txBody>
      </p:sp>
      <p:pic>
        <p:nvPicPr>
          <p:cNvPr id="18438" name="Picture 9" descr="C:\Users\zaytsevam\Desktop\st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076450"/>
            <a:ext cx="12128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9" descr="C:\Users\zaytsevam\Desktop\st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40500" y="2132013"/>
            <a:ext cx="12001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0" descr="C:\Users\zaytsevam\Desktop\str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40238" y="2744788"/>
            <a:ext cx="381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Скругленная прямоугольная выноска 36"/>
          <p:cNvSpPr/>
          <p:nvPr/>
        </p:nvSpPr>
        <p:spPr>
          <a:xfrm>
            <a:off x="250825" y="1603375"/>
            <a:ext cx="2024063" cy="454025"/>
          </a:xfrm>
          <a:prstGeom prst="wedgeRoundRectCallout">
            <a:avLst>
              <a:gd name="adj1" fmla="val 34596"/>
              <a:gd name="adj2" fmla="val -90928"/>
              <a:gd name="adj3" fmla="val 16667"/>
            </a:avLst>
          </a:prstGeom>
          <a:solidFill>
            <a:schemeClr val="tx2">
              <a:lumMod val="60000"/>
              <a:lumOff val="4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b="1" dirty="0">
                <a:solidFill>
                  <a:srgbClr val="00B0F0"/>
                </a:solidFill>
                <a:latin typeface="PT Serif" panose="020A0603040505020204" pitchFamily="18" charset="-52"/>
                <a:cs typeface="Times New Roman" pitchFamily="18" charset="0"/>
              </a:rPr>
              <a:t>Со </a:t>
            </a:r>
            <a:r>
              <a:rPr lang="ru-RU" sz="1000" b="1" dirty="0" err="1">
                <a:solidFill>
                  <a:srgbClr val="00B0F0"/>
                </a:solidFill>
                <a:latin typeface="PT Serif" panose="020A0603040505020204" pitchFamily="18" charset="-52"/>
                <a:cs typeface="Times New Roman" pitchFamily="18" charset="0"/>
              </a:rPr>
              <a:t>старонормандского</a:t>
            </a:r>
            <a:r>
              <a:rPr lang="ru-RU" sz="1000" b="1" dirty="0">
                <a:solidFill>
                  <a:srgbClr val="00B0F0"/>
                </a:solidFill>
                <a:latin typeface="PT Serif" panose="020A0603040505020204" pitchFamily="18" charset="-52"/>
                <a:cs typeface="Times New Roman" pitchFamily="18" charset="0"/>
              </a:rPr>
              <a:t> </a:t>
            </a:r>
            <a:r>
              <a:rPr lang="en-US" sz="1000" b="1" dirty="0" err="1">
                <a:solidFill>
                  <a:srgbClr val="00B0F0"/>
                </a:solidFill>
                <a:latin typeface="PT Serif" panose="020A0603040505020204" pitchFamily="18" charset="-52"/>
                <a:cs typeface="Times New Roman" pitchFamily="18" charset="0"/>
              </a:rPr>
              <a:t>buogette</a:t>
            </a:r>
            <a:r>
              <a:rPr lang="en-US" sz="1000" b="1" dirty="0">
                <a:solidFill>
                  <a:srgbClr val="00B0F0"/>
                </a:solidFill>
                <a:latin typeface="PT Serif" panose="020A0603040505020204" pitchFamily="18" charset="-52"/>
                <a:cs typeface="Times New Roman" pitchFamily="18" charset="0"/>
              </a:rPr>
              <a:t> – </a:t>
            </a:r>
            <a:r>
              <a:rPr lang="ru-RU" sz="1000" b="1" dirty="0">
                <a:solidFill>
                  <a:srgbClr val="00B0F0"/>
                </a:solidFill>
                <a:latin typeface="PT Serif" panose="020A0603040505020204" pitchFamily="18" charset="-52"/>
                <a:cs typeface="Times New Roman" pitchFamily="18" charset="0"/>
              </a:rPr>
              <a:t>сумка, кошелек</a:t>
            </a:r>
            <a:endParaRPr lang="ru-RU" sz="1000" b="1" dirty="0">
              <a:solidFill>
                <a:srgbClr val="00B0F0"/>
              </a:solidFill>
              <a:latin typeface="PT Serif" panose="020A0603040505020204" pitchFamily="18" charset="-52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348038" y="4643446"/>
            <a:ext cx="2519362" cy="2087562"/>
          </a:xfrm>
          <a:prstGeom prst="roundRect">
            <a:avLst>
              <a:gd name="adj" fmla="val 639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Российской Федерации</a:t>
            </a:r>
          </a:p>
          <a:p>
            <a:pPr algn="ctr">
              <a:defRPr/>
            </a:pP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(региональные бюджеты, бюджеты территориальных фондов обязательного медицинского страхования)</a:t>
            </a:r>
            <a:endParaRPr lang="en-US" sz="1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069013" y="4772025"/>
            <a:ext cx="2303462" cy="1825625"/>
          </a:xfrm>
          <a:prstGeom prst="roundRect">
            <a:avLst>
              <a:gd name="adj" fmla="val 639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образований</a:t>
            </a:r>
          </a:p>
          <a:p>
            <a:pPr algn="ctr">
              <a:defRPr/>
            </a:pP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(местные бюджеты муниципальных районов, городских и сельских поселений)</a:t>
            </a:r>
            <a:endParaRPr lang="en-US" sz="14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44" name="TextBox 29"/>
          <p:cNvSpPr txBox="1">
            <a:spLocks noChangeArrowheads="1"/>
          </p:cNvSpPr>
          <p:nvPr/>
        </p:nvSpPr>
        <p:spPr bwMode="auto">
          <a:xfrm>
            <a:off x="1115616" y="1"/>
            <a:ext cx="650200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806450" y="4748213"/>
            <a:ext cx="2303463" cy="1849437"/>
          </a:xfrm>
          <a:prstGeom prst="roundRect">
            <a:avLst>
              <a:gd name="adj" fmla="val 6397"/>
            </a:avLst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b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(федеральный бюджет, бюджеты государственных внебюджетных фондов Российской Федерации) </a:t>
            </a:r>
            <a:endParaRPr lang="en-US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46" name="Picture 10" descr="C:\Users\zaytsevam\Desktop\str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3250" y="4505325"/>
            <a:ext cx="3810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7" name="Picture 10" descr="C:\Users\zaytsevam\Desktop\str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355147">
            <a:off x="2970213" y="4365625"/>
            <a:ext cx="381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8" name="Picture 10" descr="C:\Users\zaytsevam\Desktop\str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607338">
            <a:off x="6032500" y="4354513"/>
            <a:ext cx="381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Прямая соединительная линия 20"/>
          <p:cNvCxnSpPr/>
          <p:nvPr/>
        </p:nvCxnSpPr>
        <p:spPr>
          <a:xfrm>
            <a:off x="1835150" y="2378075"/>
            <a:ext cx="0" cy="360363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36" idx="0"/>
            <a:endCxn id="28" idx="2"/>
          </p:cNvCxnSpPr>
          <p:nvPr/>
        </p:nvCxnSpPr>
        <p:spPr>
          <a:xfrm rot="16200000" flipV="1">
            <a:off x="3384550" y="4437063"/>
            <a:ext cx="142875" cy="0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1835150" y="2349500"/>
            <a:ext cx="3960813" cy="0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395288" y="908050"/>
            <a:ext cx="8424862" cy="1081088"/>
          </a:xfrm>
          <a:prstGeom prst="roundRect">
            <a:avLst>
              <a:gd name="adj" fmla="val 6299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ctr">
              <a:defRPr/>
            </a:pPr>
            <a:r>
              <a:rPr lang="ru-RU" sz="2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Публично-правовые (государственные и муниципальные) образования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23850" y="2781300"/>
            <a:ext cx="1871663" cy="1584325"/>
          </a:xfrm>
          <a:prstGeom prst="roundRect">
            <a:avLst>
              <a:gd name="adj" fmla="val 0"/>
            </a:avLst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Федерация (государственное 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411413" y="2781300"/>
            <a:ext cx="2089150" cy="1584325"/>
          </a:xfrm>
          <a:prstGeom prst="roundRect">
            <a:avLst>
              <a:gd name="adj" fmla="val 0"/>
            </a:avLst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</a:t>
            </a:r>
          </a:p>
          <a:p>
            <a:pPr algn="ctr">
              <a:defRPr/>
            </a:pPr>
            <a:r>
              <a:rPr lang="ru-RU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(государственные  образования) </a:t>
            </a:r>
          </a:p>
          <a:p>
            <a:pPr algn="ctr">
              <a:defRPr/>
            </a:pPr>
            <a:r>
              <a:rPr lang="ru-RU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83 субъекта</a:t>
            </a:r>
          </a:p>
        </p:txBody>
      </p:sp>
      <p:sp>
        <p:nvSpPr>
          <p:cNvPr id="19463" name="Заголовок 1"/>
          <p:cNvSpPr txBox="1">
            <a:spLocks/>
          </p:cNvSpPr>
          <p:nvPr/>
        </p:nvSpPr>
        <p:spPr bwMode="auto">
          <a:xfrm>
            <a:off x="683569" y="69850"/>
            <a:ext cx="7920682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38100" h="38100"/>
              <a:extrusionClr>
                <a:schemeClr val="bg2">
                  <a:lumMod val="50000"/>
                </a:schemeClr>
              </a:extrusionClr>
              <a:contourClr>
                <a:schemeClr val="bg2">
                  <a:lumMod val="25000"/>
                </a:schemeClr>
              </a:contourClr>
            </a:sp3d>
          </a:bodyPr>
          <a:lstStyle/>
          <a:p>
            <a:pPr algn="ctr"/>
            <a:r>
              <a:rPr lang="ru-RU" sz="2000" b="1" dirty="0">
                <a:ln w="11430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Публично-правовые образования – особые субъекты с правами  наряду с юридическими и физическими лицами 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492500" y="2349500"/>
            <a:ext cx="0" cy="360363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795963" y="2349500"/>
            <a:ext cx="0" cy="360363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43438" y="2714625"/>
            <a:ext cx="2808287" cy="2087563"/>
          </a:xfrm>
          <a:prstGeom prst="roundRect">
            <a:avLst>
              <a:gd name="adj" fmla="val 0"/>
            </a:avLst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Муниципальные образования Болховского муниципального района Орловской области:</a:t>
            </a:r>
          </a:p>
          <a:p>
            <a:pPr algn="ctr">
              <a:defRPr/>
            </a:pPr>
            <a:r>
              <a:rPr lang="ru-RU" sz="140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Муниципальный район -1</a:t>
            </a:r>
          </a:p>
          <a:p>
            <a:pPr algn="ctr">
              <a:defRPr/>
            </a:pPr>
            <a:r>
              <a:rPr lang="ru-RU" sz="140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Городское поселение- </a:t>
            </a:r>
            <a:r>
              <a:rPr lang="ru-RU" sz="14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  <a:p>
            <a:pPr algn="ctr">
              <a:defRPr/>
            </a:pPr>
            <a:r>
              <a:rPr lang="ru-RU" sz="140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Сельские поселения- </a:t>
            </a:r>
            <a:r>
              <a:rPr lang="ru-RU" sz="1400" b="1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sz="140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716463" y="1989138"/>
            <a:ext cx="0" cy="360362"/>
          </a:xfrm>
          <a:prstGeom prst="line">
            <a:avLst/>
          </a:prstGeom>
          <a:ln w="19050">
            <a:solidFill>
              <a:srgbClr val="8A8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Скругленный прямоугольник 35"/>
          <p:cNvSpPr/>
          <p:nvPr/>
        </p:nvSpPr>
        <p:spPr>
          <a:xfrm>
            <a:off x="2411413" y="4508500"/>
            <a:ext cx="2089150" cy="1584325"/>
          </a:xfrm>
          <a:prstGeom prst="roundRect">
            <a:avLst>
              <a:gd name="adj" fmla="val 0"/>
            </a:avLst>
          </a:pr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Орловская область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609600" y="1484313"/>
            <a:ext cx="8229600" cy="4525962"/>
          </a:xfrm>
          <a:prstGeom prst="rect">
            <a:avLst/>
          </a:prstGeom>
        </p:spPr>
        <p:txBody>
          <a:bodyPr>
            <a:normAutofit fontScale="925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bg2">
                  <a:lumMod val="50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ctr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25000">
                      <a:schemeClr val="bg2">
                        <a:lumMod val="50000"/>
                      </a:schemeClr>
                    </a:gs>
                    <a:gs pos="50000">
                      <a:schemeClr val="bg2">
                        <a:lumMod val="50000"/>
                      </a:schemeClr>
                    </a:gs>
                    <a:gs pos="75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Составление: проект бюджета составляется финансовым органом</a:t>
            </a:r>
          </a:p>
          <a:p>
            <a:pPr marL="514350" indent="-514350" algn="ctr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b="1" dirty="0" smtClean="0">
              <a:ln w="11430"/>
              <a:gradFill>
                <a:gsLst>
                  <a:gs pos="0">
                    <a:schemeClr val="bg2">
                      <a:lumMod val="50000"/>
                    </a:schemeClr>
                  </a:gs>
                  <a:gs pos="25000">
                    <a:schemeClr val="bg2">
                      <a:lumMod val="50000"/>
                    </a:schemeClr>
                  </a:gs>
                  <a:gs pos="50000">
                    <a:schemeClr val="bg2">
                      <a:lumMod val="50000"/>
                    </a:schemeClr>
                  </a:gs>
                  <a:gs pos="75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25000">
                      <a:schemeClr val="bg2">
                        <a:lumMod val="50000"/>
                      </a:schemeClr>
                    </a:gs>
                    <a:gs pos="50000">
                      <a:schemeClr val="bg2">
                        <a:lumMod val="50000"/>
                      </a:schemeClr>
                    </a:gs>
                    <a:gs pos="75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Рассмотрение: проект бюджета выносится на публичные слушания и на обсуждение представительного органа</a:t>
            </a:r>
          </a:p>
          <a:p>
            <a:pPr marL="514350" indent="-514350" algn="ctr" fontAlgn="auto">
              <a:spcAft>
                <a:spcPts val="0"/>
              </a:spcAft>
              <a:buFont typeface="+mj-lt"/>
              <a:buAutoNum type="arabicPeriod"/>
              <a:defRPr/>
            </a:pPr>
            <a:endParaRPr lang="ru-RU" b="1" dirty="0" smtClean="0">
              <a:ln w="11430"/>
              <a:gradFill>
                <a:gsLst>
                  <a:gs pos="0">
                    <a:schemeClr val="bg2">
                      <a:lumMod val="50000"/>
                    </a:schemeClr>
                  </a:gs>
                  <a:gs pos="25000">
                    <a:schemeClr val="bg2">
                      <a:lumMod val="50000"/>
                    </a:schemeClr>
                  </a:gs>
                  <a:gs pos="50000">
                    <a:schemeClr val="bg2">
                      <a:lumMod val="50000"/>
                    </a:schemeClr>
                  </a:gs>
                  <a:gs pos="7500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bg2">
                        <a:lumMod val="50000"/>
                      </a:schemeClr>
                    </a:gs>
                    <a:gs pos="25000">
                      <a:schemeClr val="bg2">
                        <a:lumMod val="50000"/>
                      </a:schemeClr>
                    </a:gs>
                    <a:gs pos="50000">
                      <a:schemeClr val="bg2">
                        <a:lumMod val="50000"/>
                      </a:schemeClr>
                    </a:gs>
                    <a:gs pos="7500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Утверждение: после анализа и проверки проект бюджета утверждается  решением представительного органа</a:t>
            </a:r>
          </a:p>
          <a:p>
            <a:pPr marL="514350" indent="-514350"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TextBox 4"/>
          <p:cNvSpPr txBox="1">
            <a:spLocks noChangeArrowheads="1"/>
          </p:cNvSpPr>
          <p:nvPr/>
        </p:nvSpPr>
        <p:spPr bwMode="auto">
          <a:xfrm>
            <a:off x="582612" y="228600"/>
            <a:ext cx="83098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Цикл бюджета от проекта до закона…</a:t>
            </a:r>
          </a:p>
        </p:txBody>
      </p:sp>
      <p:sp>
        <p:nvSpPr>
          <p:cNvPr id="6" name="Выгнутая влево стрелка 5"/>
          <p:cNvSpPr/>
          <p:nvPr/>
        </p:nvSpPr>
        <p:spPr>
          <a:xfrm>
            <a:off x="228600" y="1905000"/>
            <a:ext cx="533400" cy="1066800"/>
          </a:xfrm>
          <a:prstGeom prst="curved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250825" y="3357563"/>
            <a:ext cx="663575" cy="1519237"/>
          </a:xfrm>
          <a:prstGeom prst="curvedRightArrow">
            <a:avLst>
              <a:gd name="adj1" fmla="val 25000"/>
              <a:gd name="adj2" fmla="val 72627"/>
              <a:gd name="adj3" fmla="val 25000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190500" y="836613"/>
            <a:ext cx="8632825" cy="1079500"/>
          </a:xfrm>
          <a:prstGeom prst="rect">
            <a:avLst/>
          </a:prstGeom>
          <a:solidFill>
            <a:schemeClr val="accent6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endParaRPr lang="ru-RU" sz="15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5" name="Прямоугольник 31"/>
          <p:cNvSpPr>
            <a:spLocks noChangeArrowheads="1"/>
          </p:cNvSpPr>
          <p:nvPr/>
        </p:nvSpPr>
        <p:spPr bwMode="auto">
          <a:xfrm>
            <a:off x="611560" y="141288"/>
            <a:ext cx="74888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Зачем нужен общественный бюджет </a:t>
            </a:r>
          </a:p>
        </p:txBody>
      </p:sp>
      <p:sp>
        <p:nvSpPr>
          <p:cNvPr id="17416" name="Прямоугольник 1"/>
          <p:cNvSpPr>
            <a:spLocks noChangeArrowheads="1"/>
          </p:cNvSpPr>
          <p:nvPr/>
        </p:nvSpPr>
        <p:spPr bwMode="auto">
          <a:xfrm>
            <a:off x="193675" y="939800"/>
            <a:ext cx="8675688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Для выполнения своих задач муниципальному району (публично-правовым образованиям) необходим бюджет, который формируется за счет сбора налогов и других платежей, направляемых на финансирование бюджетных расходов.</a:t>
            </a:r>
          </a:p>
        </p:txBody>
      </p:sp>
      <p:sp>
        <p:nvSpPr>
          <p:cNvPr id="17417" name="TextBox 7"/>
          <p:cNvSpPr txBox="1">
            <a:spLocks noChangeArrowheads="1"/>
          </p:cNvSpPr>
          <p:nvPr/>
        </p:nvSpPr>
        <p:spPr bwMode="auto">
          <a:xfrm>
            <a:off x="755576" y="2420888"/>
            <a:ext cx="748883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Совокупные расходы 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/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Болховского муниципального района Орловской области</a:t>
            </a:r>
          </a:p>
          <a:p>
            <a:pPr algn="ctr"/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 расчете на душу населения, рублей в год</a:t>
            </a: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2" name="Диаграмма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2663517"/>
              </p:ext>
            </p:extLst>
          </p:nvPr>
        </p:nvGraphicFramePr>
        <p:xfrm>
          <a:off x="1691680" y="3263776"/>
          <a:ext cx="5061768" cy="14613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446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309726"/>
              </p:ext>
            </p:extLst>
          </p:nvPr>
        </p:nvGraphicFramePr>
        <p:xfrm>
          <a:off x="755575" y="4869159"/>
          <a:ext cx="7344816" cy="1830039"/>
        </p:xfrm>
        <a:graphic>
          <a:graphicData uri="http://schemas.openxmlformats.org/drawingml/2006/table">
            <a:tbl>
              <a:tblPr/>
              <a:tblGrid>
                <a:gridCol w="1831819"/>
                <a:gridCol w="1831820"/>
                <a:gridCol w="1965739"/>
                <a:gridCol w="1715438"/>
              </a:tblGrid>
              <a:tr h="488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Отчетный период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Объем расходов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Численность населения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На душу населения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37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2022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532116,1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15947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33368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  <a:tr h="3859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2023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582086,7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15224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38235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DCE1"/>
                    </a:solidFill>
                  </a:tcPr>
                </a:tc>
              </a:tr>
              <a:tr h="4883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2024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461169,8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14997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30751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E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06" name="Group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9913746"/>
              </p:ext>
            </p:extLst>
          </p:nvPr>
        </p:nvGraphicFramePr>
        <p:xfrm>
          <a:off x="539750" y="1873250"/>
          <a:ext cx="8331200" cy="2973388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570163"/>
                <a:gridCol w="1584325"/>
                <a:gridCol w="1944687"/>
                <a:gridCol w="223202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2024 год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 исполнение за 2023г.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Бюджет на 2024г.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исполнение,%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Доходы,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всего, тыс.руб.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567967,8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440225,9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77,5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Расходы,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всего. тыс.руб.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582086,7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461169,8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79,2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Дефицит (-),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профицит (+),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тыс. 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-14118,9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-20943,9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24604" name="TextBox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644650" y="333375"/>
            <a:ext cx="7499350" cy="892175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altLang="ru-RU" sz="2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параметры бюджета Болховского  муниципального района на 2024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06" name="Group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953555"/>
              </p:ext>
            </p:extLst>
          </p:nvPr>
        </p:nvGraphicFramePr>
        <p:xfrm>
          <a:off x="1115616" y="1916832"/>
          <a:ext cx="7056784" cy="3806841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808312"/>
                <a:gridCol w="1998457"/>
                <a:gridCol w="2250015"/>
              </a:tblGrid>
              <a:tr h="93610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Плановый период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 Бюджет на 2025г.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Бюджет на  2026г.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Доходы,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всего, тыс.руб.   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372028,7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371351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Расходы,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всего. тыс.руб.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380065,9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379887,8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  <a:tr h="92652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Дефицит (-),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профицит (+),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тыс.руб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-8037,2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  <a:cs typeface="Arial" charset="0"/>
                        </a:rPr>
                        <a:t>-8536,8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 prst="coolSlant"/>
                      <a:lightRig rig="flood" dir="t"/>
                    </a:cell3D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24604" name="TextBox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11560" y="476672"/>
            <a:ext cx="7992888" cy="1292662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altLang="ru-RU" sz="2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параметры бюджета Болховского  муниципального района на плановый период  2025-2026 годов</a:t>
            </a:r>
          </a:p>
        </p:txBody>
      </p:sp>
    </p:spTree>
    <p:extLst>
      <p:ext uri="{BB962C8B-B14F-4D97-AF65-F5344CB8AC3E}">
        <p14:creationId xmlns:p14="http://schemas.microsoft.com/office/powerpoint/2010/main" val="269702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12693</TotalTime>
  <Words>2139</Words>
  <Application>Microsoft Office PowerPoint</Application>
  <PresentationFormat>Экран (4:3)</PresentationFormat>
  <Paragraphs>557</Paragraphs>
  <Slides>26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Воздушный поток</vt:lpstr>
      <vt:lpstr>Worksheet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параметры бюджета Болховского  муниципального района на 2024 год</vt:lpstr>
      <vt:lpstr>Основные параметры бюджета Болховского  муниципального района на плановый период  2025-2026 годов</vt:lpstr>
      <vt:lpstr>Основные показатели социально-экономического развития</vt:lpstr>
      <vt:lpstr>Презентация PowerPoint</vt:lpstr>
      <vt:lpstr>Презентация PowerPoint</vt:lpstr>
      <vt:lpstr>Структура доходов  муниципального бюджета на 2024 год и плановый период 2025-2026 годов  </vt:lpstr>
      <vt:lpstr>Презентация PowerPoint</vt:lpstr>
      <vt:lpstr>Презентация PowerPoint</vt:lpstr>
      <vt:lpstr>СТРУКТУРА БЕЗВОЗМЕЗДНЫХ ПОСТУПЛЕНИЙ В БЮДЖЕТ МУНИЦИПАЛЬНОГО РАЙОНА НА 2024 ГОД И ПЛАНОВЫЙ ПЕРИОД 2025-2026ГГ  </vt:lpstr>
      <vt:lpstr>Презентация PowerPoint</vt:lpstr>
      <vt:lpstr>СТРУКТУРА РАСХОДОВ МУНИЦИПАЛЬНОГО РАЙОНА НА 2024 ГОД </vt:lpstr>
      <vt:lpstr>СТРУКТУРА РАСХОДОВ МУНИЦИПАЛЬНОГО РАЙОНА НА  ПЛАНОВЫЙ ПЕРИОД 2025-2026ГГ</vt:lpstr>
      <vt:lpstr>Сведения о расходах на реализацию муниципальных программ на 2024 год </vt:lpstr>
      <vt:lpstr>Сведения о расходах на реализацию муниципальных программ на плановый период 2025 -2026 годов             </vt:lpstr>
      <vt:lpstr> Сведения о предельном объёме муниципального долга </vt:lpstr>
      <vt:lpstr> Расходы на образование</vt:lpstr>
      <vt:lpstr>Верхний предел муниципального долга Болховского района   на конец очередного финансового   2024 года  и конец каждого года планового периода 2025 и 2026 годов      1) на 01 января 2025 года – в сумме 7723,1 тыс. рублей;  2) на 01 января 2026 года – в сумме 15760,3 тыс. рублей;  3) на 01 января 2027 года – в сумме 24297,1 тыс. рублей.   Верхний предел муниципального долга по муниципальным гарантиям Болховского района на конец очередного финансового 2024 года и конец каждого года планового периода 2025  и 2026 годов      1) на 01 января 2025 года – 0,00 рублей;  2) на 01 января 2026 года – 0,00 рублей;  3) на 01 января 2027 года – 0,00 рублей. </vt:lpstr>
      <vt:lpstr>   Предельный объем муниципального долга Болховского района  на конец очередного финансового 2024 года  и конец каждого года планового периода 2025 и 2026 годов      1) на 2024 год – в сумме 77231,0 тыс. рублей;  2) на 2025 год – в сумме 80372,0 тыс. рублей;  3) на 2026 год – в сумме 85368,0 тыс. рублей.  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Tikhonov</dc:creator>
  <cp:lastModifiedBy>Tarasova</cp:lastModifiedBy>
  <cp:revision>1767</cp:revision>
  <cp:lastPrinted>2019-05-17T09:25:23Z</cp:lastPrinted>
  <dcterms:created xsi:type="dcterms:W3CDTF">2009-10-05T07:23:05Z</dcterms:created>
  <dcterms:modified xsi:type="dcterms:W3CDTF">2024-11-20T11:06:29Z</dcterms:modified>
</cp:coreProperties>
</file>